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63" d="100"/>
          <a:sy n="63" d="100"/>
        </p:scale>
        <p:origin x="-7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EF616-76CB-4184-B143-FCE0F3465D4A}" type="datetimeFigureOut">
              <a:rPr lang="en-NZ" smtClean="0"/>
              <a:t>4/04/2018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46555-9BC7-4F99-A04C-6C2235620067}" type="slidenum">
              <a:rPr lang="en-NZ" smtClean="0"/>
              <a:t>‹#›</a:t>
            </a:fld>
            <a:endParaRPr lang="en-NZ"/>
          </a:p>
        </p:txBody>
      </p:sp>
    </p:spTree>
    <p:extLst>
      <p:ext uri="{BB962C8B-B14F-4D97-AF65-F5344CB8AC3E}">
        <p14:creationId xmlns:p14="http://schemas.microsoft.com/office/powerpoint/2010/main" val="164171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zcurriculum.tki.org.nz/"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D9F96508-3990-455D-94E2-6BB1A109749C}"/>
              </a:ext>
            </a:extLst>
          </p:cNvPr>
          <p:cNvSpPr>
            <a:spLocks noGrp="1" noRot="1" noChangeAspect="1" noTextEdit="1"/>
          </p:cNvSpPr>
          <p:nvPr>
            <p:ph type="sldImg"/>
          </p:nvPr>
        </p:nvSpPr>
        <p:spPr>
          <a:xfrm>
            <a:off x="90488" y="744538"/>
            <a:ext cx="6616700" cy="3722687"/>
          </a:xfrm>
          <a:ln/>
        </p:spPr>
      </p:sp>
      <p:sp>
        <p:nvSpPr>
          <p:cNvPr id="24579" name="Notes Placeholder 2">
            <a:extLst>
              <a:ext uri="{FF2B5EF4-FFF2-40B4-BE49-F238E27FC236}">
                <a16:creationId xmlns:a16="http://schemas.microsoft.com/office/drawing/2014/main" xmlns="" id="{5DD11CBF-95A5-46E8-8741-B8313C085413}"/>
              </a:ext>
            </a:extLst>
          </p:cNvPr>
          <p:cNvSpPr>
            <a:spLocks noGrp="1"/>
          </p:cNvSpPr>
          <p:nvPr>
            <p:ph type="body" idx="1"/>
          </p:nvPr>
        </p:nvSpPr>
        <p:spPr>
          <a:noFill/>
        </p:spPr>
        <p:txBody>
          <a:bodyPr/>
          <a:lstStyle/>
          <a:p>
            <a:endParaRPr lang="en-NZ"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xmlns="" id="{2DE7D0B8-D19E-4C82-B2D5-E85B79A97171}"/>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D52C58D-5D44-44B2-97C1-D7E3E2380F3E}" type="slidenum">
              <a:rPr lang="en-GB" altLang="en-US" sz="1200"/>
              <a:pPr eaLnBrk="1" hangingPunct="1"/>
              <a:t>2</a:t>
            </a:fld>
            <a:endParaRPr lang="en-GB" altLang="en-US" sz="1200"/>
          </a:p>
        </p:txBody>
      </p:sp>
    </p:spTree>
    <p:extLst>
      <p:ext uri="{BB962C8B-B14F-4D97-AF65-F5344CB8AC3E}">
        <p14:creationId xmlns:p14="http://schemas.microsoft.com/office/powerpoint/2010/main" val="40115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804D6F6E-923E-4C47-9E04-0235A4426F16}"/>
              </a:ext>
            </a:extLst>
          </p:cNvPr>
          <p:cNvSpPr>
            <a:spLocks noGrp="1" noRot="1" noChangeAspect="1" noTextEdit="1"/>
          </p:cNvSpPr>
          <p:nvPr>
            <p:ph type="sldImg"/>
          </p:nvPr>
        </p:nvSpPr>
        <p:spPr>
          <a:xfrm>
            <a:off x="90488" y="744538"/>
            <a:ext cx="6616700" cy="3722687"/>
          </a:xfrm>
          <a:ln/>
        </p:spPr>
      </p:sp>
      <p:sp>
        <p:nvSpPr>
          <p:cNvPr id="35843" name="Notes Placeholder 2">
            <a:extLst>
              <a:ext uri="{FF2B5EF4-FFF2-40B4-BE49-F238E27FC236}">
                <a16:creationId xmlns:a16="http://schemas.microsoft.com/office/drawing/2014/main" xmlns="" id="{D8274571-0595-481C-8C62-7431A46B68C1}"/>
              </a:ext>
            </a:extLst>
          </p:cNvPr>
          <p:cNvSpPr>
            <a:spLocks noGrp="1"/>
          </p:cNvSpPr>
          <p:nvPr>
            <p:ph type="body" idx="1"/>
          </p:nvPr>
        </p:nvSpPr>
        <p:spPr>
          <a:noFill/>
        </p:spPr>
        <p:txBody>
          <a:bodyPr/>
          <a:lstStyle/>
          <a:p>
            <a:endParaRPr lang="en-NZ"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xmlns="" id="{63B467F9-CAE7-4AC8-9C88-71F4D44398AC}"/>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7BEA0B8-540A-479F-B453-A0FE6D957ADF}" type="slidenum">
              <a:rPr lang="en-GB" altLang="en-US" sz="1200"/>
              <a:pPr eaLnBrk="1" hangingPunct="1"/>
              <a:t>11</a:t>
            </a:fld>
            <a:endParaRPr lang="en-GB" altLang="en-US" sz="1200"/>
          </a:p>
        </p:txBody>
      </p:sp>
    </p:spTree>
    <p:extLst>
      <p:ext uri="{BB962C8B-B14F-4D97-AF65-F5344CB8AC3E}">
        <p14:creationId xmlns:p14="http://schemas.microsoft.com/office/powerpoint/2010/main" val="129918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49596645-A991-4CCA-8F5E-AB946DF6E812}"/>
              </a:ext>
            </a:extLst>
          </p:cNvPr>
          <p:cNvSpPr>
            <a:spLocks noGrp="1" noRot="1" noChangeAspect="1" noTextEdit="1"/>
          </p:cNvSpPr>
          <p:nvPr>
            <p:ph type="sldImg"/>
          </p:nvPr>
        </p:nvSpPr>
        <p:spPr>
          <a:xfrm>
            <a:off x="90488" y="744538"/>
            <a:ext cx="6616700" cy="3722687"/>
          </a:xfrm>
          <a:ln/>
        </p:spPr>
      </p:sp>
      <p:sp>
        <p:nvSpPr>
          <p:cNvPr id="37891" name="Notes Placeholder 2">
            <a:extLst>
              <a:ext uri="{FF2B5EF4-FFF2-40B4-BE49-F238E27FC236}">
                <a16:creationId xmlns:a16="http://schemas.microsoft.com/office/drawing/2014/main" xmlns="" id="{E9D28A64-0C1F-4451-9C5D-B249505DEDEC}"/>
              </a:ext>
            </a:extLst>
          </p:cNvPr>
          <p:cNvSpPr>
            <a:spLocks noGrp="1"/>
          </p:cNvSpPr>
          <p:nvPr>
            <p:ph type="body" idx="1"/>
          </p:nvPr>
        </p:nvSpPr>
        <p:spPr>
          <a:noFill/>
        </p:spPr>
        <p:txBody>
          <a:bodyPr/>
          <a:lstStyle/>
          <a:p>
            <a:endParaRPr lang="en-NZ"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xmlns="" id="{346D0D9F-C54F-4544-9A2F-54EC91162EDA}"/>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507FAE9-AB3E-45D2-843A-CE26571ABD4F}" type="slidenum">
              <a:rPr lang="en-GB" altLang="en-US" sz="1200"/>
              <a:pPr eaLnBrk="1" hangingPunct="1"/>
              <a:t>12</a:t>
            </a:fld>
            <a:endParaRPr lang="en-GB" altLang="en-US" sz="1200"/>
          </a:p>
        </p:txBody>
      </p:sp>
    </p:spTree>
    <p:extLst>
      <p:ext uri="{BB962C8B-B14F-4D97-AF65-F5344CB8AC3E}">
        <p14:creationId xmlns:p14="http://schemas.microsoft.com/office/powerpoint/2010/main" val="33083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AD5BA999-E9BB-40D4-BD62-E5E6E3D1CCED}"/>
              </a:ext>
            </a:extLst>
          </p:cNvPr>
          <p:cNvSpPr>
            <a:spLocks noGrp="1" noRot="1" noChangeAspect="1" noTextEdit="1"/>
          </p:cNvSpPr>
          <p:nvPr>
            <p:ph type="sldImg"/>
          </p:nvPr>
        </p:nvSpPr>
        <p:spPr>
          <a:xfrm>
            <a:off x="917575" y="744538"/>
            <a:ext cx="4962525" cy="3722687"/>
          </a:xfrm>
          <a:ln/>
        </p:spPr>
      </p:sp>
      <p:sp>
        <p:nvSpPr>
          <p:cNvPr id="39939" name="Notes Placeholder 2">
            <a:extLst>
              <a:ext uri="{FF2B5EF4-FFF2-40B4-BE49-F238E27FC236}">
                <a16:creationId xmlns:a16="http://schemas.microsoft.com/office/drawing/2014/main" xmlns="" id="{1AA27484-F7E3-48B2-A082-E82F27C8B89A}"/>
              </a:ext>
            </a:extLst>
          </p:cNvPr>
          <p:cNvSpPr>
            <a:spLocks noGrp="1"/>
          </p:cNvSpPr>
          <p:nvPr>
            <p:ph type="body" idx="1"/>
          </p:nvPr>
        </p:nvSpPr>
        <p:spPr>
          <a:noFill/>
        </p:spPr>
        <p:txBody>
          <a:bodyPr/>
          <a:lstStyle/>
          <a:p>
            <a:endParaRPr lang="en-NZ"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xmlns="" id="{7EDF6B8A-45DF-45E4-8302-5DEB2B56AEB0}"/>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3D33A67-8A0B-411F-BE55-5BCAD14C0212}" type="slidenum">
              <a:rPr lang="en-GB" altLang="en-US" sz="1200"/>
              <a:pPr eaLnBrk="1" hangingPunct="1"/>
              <a:t>15</a:t>
            </a:fld>
            <a:endParaRPr lang="en-GB" altLang="en-US" sz="1200"/>
          </a:p>
        </p:txBody>
      </p:sp>
    </p:spTree>
    <p:extLst>
      <p:ext uri="{BB962C8B-B14F-4D97-AF65-F5344CB8AC3E}">
        <p14:creationId xmlns:p14="http://schemas.microsoft.com/office/powerpoint/2010/main" val="130909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39226315-827F-4D2F-B702-C7FD1D8F2CCF}"/>
              </a:ext>
            </a:extLst>
          </p:cNvPr>
          <p:cNvSpPr>
            <a:spLocks noGrp="1" noRot="1" noChangeAspect="1" noTextEdit="1"/>
          </p:cNvSpPr>
          <p:nvPr>
            <p:ph type="sldImg"/>
          </p:nvPr>
        </p:nvSpPr>
        <p:spPr>
          <a:xfrm>
            <a:off x="90488" y="744538"/>
            <a:ext cx="6616700" cy="3722687"/>
          </a:xfrm>
          <a:ln/>
        </p:spPr>
      </p:sp>
      <p:sp>
        <p:nvSpPr>
          <p:cNvPr id="25603" name="Notes Placeholder 2">
            <a:extLst>
              <a:ext uri="{FF2B5EF4-FFF2-40B4-BE49-F238E27FC236}">
                <a16:creationId xmlns:a16="http://schemas.microsoft.com/office/drawing/2014/main" xmlns="" id="{D5B5B675-8E3F-46E7-92FA-5BE2E3611E6F}"/>
              </a:ext>
            </a:extLst>
          </p:cNvPr>
          <p:cNvSpPr>
            <a:spLocks noGrp="1"/>
          </p:cNvSpPr>
          <p:nvPr>
            <p:ph type="body" idx="1"/>
          </p:nvPr>
        </p:nvSpPr>
        <p:spPr>
          <a:noFill/>
        </p:spPr>
        <p:txBody>
          <a:bodyPr/>
          <a:lstStyle/>
          <a:p>
            <a:pPr eaLnBrk="1" hangingPunct="1"/>
            <a:endParaRPr lang="en-NZ"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xmlns="" id="{9264DB32-EB2E-4A7A-A2F2-903C03342D16}"/>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113449D-65A3-4A65-8B7A-F9877FC0CA7E}" type="slidenum">
              <a:rPr lang="en-GB" altLang="en-US" sz="1200"/>
              <a:pPr eaLnBrk="1" hangingPunct="1"/>
              <a:t>3</a:t>
            </a:fld>
            <a:endParaRPr lang="en-GB" altLang="en-US" sz="1200"/>
          </a:p>
        </p:txBody>
      </p:sp>
    </p:spTree>
    <p:extLst>
      <p:ext uri="{BB962C8B-B14F-4D97-AF65-F5344CB8AC3E}">
        <p14:creationId xmlns:p14="http://schemas.microsoft.com/office/powerpoint/2010/main" val="382853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F3A1FCCE-7A1A-4077-9665-5E8079024B60}"/>
              </a:ext>
            </a:extLst>
          </p:cNvPr>
          <p:cNvSpPr>
            <a:spLocks noGrp="1" noRot="1" noChangeAspect="1" noTextEdit="1"/>
          </p:cNvSpPr>
          <p:nvPr>
            <p:ph type="sldImg"/>
          </p:nvPr>
        </p:nvSpPr>
        <p:spPr>
          <a:xfrm>
            <a:off x="90488" y="744538"/>
            <a:ext cx="6616700" cy="3722687"/>
          </a:xfrm>
          <a:ln/>
        </p:spPr>
      </p:sp>
      <p:sp>
        <p:nvSpPr>
          <p:cNvPr id="27651" name="Notes Placeholder 2">
            <a:extLst>
              <a:ext uri="{FF2B5EF4-FFF2-40B4-BE49-F238E27FC236}">
                <a16:creationId xmlns:a16="http://schemas.microsoft.com/office/drawing/2014/main" xmlns="" id="{89E295F2-6AEA-4DFD-84EA-4DDB14B62D8A}"/>
              </a:ext>
            </a:extLst>
          </p:cNvPr>
          <p:cNvSpPr>
            <a:spLocks noGrp="1"/>
          </p:cNvSpPr>
          <p:nvPr>
            <p:ph type="body" idx="1"/>
          </p:nvPr>
        </p:nvSpPr>
        <p:spPr>
          <a:noFill/>
        </p:spPr>
        <p:txBody>
          <a:bodyPr/>
          <a:lstStyle/>
          <a:p>
            <a:pPr hangingPunct="1"/>
            <a:r>
              <a:rPr lang="en-GB" altLang="en-US">
                <a:latin typeface="Arial" panose="020B0604020202020204" pitchFamily="34" charset="0"/>
              </a:rPr>
              <a:t>One outcome of the alignment of standards with the NZC is an increase in the overall number of achievement standards, and hence, an increase in the total available credits through achievement standards at each level of the NCEA. This increase has made possible the assessment of knowledge and skills previously assessed using unit standards. A consequence of this increase is that schools can retain flexibility in course design to meet the particular interests and needs of their students. Schools need to continue to ensure that their course pathways include critical aspects of any subject, for students intending to pursue further study. This includes preparation for New Zealand Scholarship.</a:t>
            </a:r>
          </a:p>
          <a:p>
            <a:pPr hangingPunct="1"/>
            <a:endParaRPr lang="en-GB" altLang="en-US">
              <a:latin typeface="Arial" panose="020B0604020202020204" pitchFamily="34" charset="0"/>
            </a:endParaRPr>
          </a:p>
          <a:p>
            <a:pPr hangingPunct="1"/>
            <a:r>
              <a:rPr lang="en-GB" altLang="en-US">
                <a:latin typeface="Arial" panose="020B0604020202020204" pitchFamily="34" charset="0"/>
              </a:rPr>
              <a:t>Think of your course at Level 3. How many of the level 3 standards are used for its assessment. It is unlikely to be the full suite for good assessment and learning reasons.</a:t>
            </a:r>
          </a:p>
          <a:p>
            <a:pPr hangingPunct="1"/>
            <a:endParaRPr lang="en-GB" altLang="en-US">
              <a:latin typeface="Arial" panose="020B0604020202020204" pitchFamily="34" charset="0"/>
            </a:endParaRPr>
          </a:p>
          <a:p>
            <a:r>
              <a:rPr lang="en-GB" altLang="en-US">
                <a:latin typeface="Arial" panose="020B0604020202020204" pitchFamily="34" charset="0"/>
              </a:rPr>
              <a:t>The criteria for a subject to be included in New Zealand Scholarship are as follows: </a:t>
            </a:r>
            <a:endParaRPr lang="en-NZ" altLang="en-US">
              <a:latin typeface="Arial" panose="020B0604020202020204" pitchFamily="34" charset="0"/>
            </a:endParaRPr>
          </a:p>
          <a:p>
            <a:r>
              <a:rPr lang="en-GB" altLang="en-US" b="1">
                <a:latin typeface="Arial" panose="020B0604020202020204" pitchFamily="34" charset="0"/>
              </a:rPr>
              <a:t>1. Curriculum or government goals: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the range of </a:t>
            </a:r>
            <a:r>
              <a:rPr lang="en-NZ" altLang="en-US">
                <a:latin typeface="Arial" panose="020B0604020202020204" pitchFamily="34" charset="0"/>
              </a:rPr>
              <a:t>Scholarship subjects are derived from</a:t>
            </a:r>
            <a:r>
              <a:rPr lang="en-NZ" altLang="en-US">
                <a:latin typeface="Arial" panose="020B0604020202020204" pitchFamily="34" charset="0"/>
                <a:hlinkClick r:id="rId3"/>
              </a:rPr>
              <a:t> New Zealand Curriculum</a:t>
            </a:r>
            <a:r>
              <a:rPr lang="en-NZ" altLang="en-US">
                <a:latin typeface="Arial" panose="020B0604020202020204" pitchFamily="34" charset="0"/>
              </a:rPr>
              <a:t> up to and including Level 8 and the subject Teaching and Learning Guides</a:t>
            </a:r>
          </a:p>
          <a:p>
            <a:pPr marL="685800" lvl="1" indent="-228600">
              <a:buFont typeface="Calibri" panose="020F0502020204030204" pitchFamily="34" charset="0"/>
              <a:buAutoNum type="alphaLcParenR"/>
            </a:pPr>
            <a:r>
              <a:rPr lang="en-GB" altLang="en-US">
                <a:latin typeface="Arial" panose="020B0604020202020204" pitchFamily="34" charset="0"/>
              </a:rPr>
              <a:t>Scholarship subjects recognise two of New Zealand's official languages (te reo Māori and English; with sign language being the third,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Scholarship subjects meet government goals about the future direction of the country. </a:t>
            </a:r>
            <a:endParaRPr lang="en-NZ" altLang="en-US">
              <a:latin typeface="Arial" panose="020B0604020202020204" pitchFamily="34" charset="0"/>
            </a:endParaRPr>
          </a:p>
          <a:p>
            <a:r>
              <a:rPr lang="en-GB" altLang="en-US" b="1">
                <a:latin typeface="Arial" panose="020B0604020202020204" pitchFamily="34" charset="0"/>
              </a:rPr>
              <a:t>2. Subject maturity: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significant numbers of candidates have shown the ability to perform with excellence at Level 3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there are writers and markers available of sufficient calibre and experience in this subject to produce quality assessment for students at the appropriate level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there is an appropriate tertiary path for Scholarship students in this subject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the subject has the capacity to permit students to exhibit the high-level cognitive abilities for the credibility of the Scholarship examination </a:t>
            </a:r>
            <a:endParaRPr lang="en-NZ" altLang="en-US">
              <a:latin typeface="Arial" panose="020B0604020202020204" pitchFamily="34" charset="0"/>
            </a:endParaRPr>
          </a:p>
          <a:p>
            <a:r>
              <a:rPr lang="en-GB" altLang="en-US" b="1">
                <a:latin typeface="Arial" panose="020B0604020202020204" pitchFamily="34" charset="0"/>
              </a:rPr>
              <a:t>3. Practical aspects: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sufficient candidates to make the most efficient and effective use of resources;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the proposed mode of assessment is logistically manageable; and </a:t>
            </a:r>
            <a:endParaRPr lang="en-NZ" altLang="en-US">
              <a:latin typeface="Arial" panose="020B0604020202020204" pitchFamily="34" charset="0"/>
            </a:endParaRPr>
          </a:p>
          <a:p>
            <a:pPr marL="685800" lvl="1" indent="-228600">
              <a:buFont typeface="Calibri" panose="020F0502020204030204" pitchFamily="34" charset="0"/>
              <a:buAutoNum type="alphaLcParenR"/>
            </a:pPr>
            <a:r>
              <a:rPr lang="en-GB" altLang="en-US">
                <a:latin typeface="Arial" panose="020B0604020202020204" pitchFamily="34" charset="0"/>
              </a:rPr>
              <a:t>running the external assessment is possible within the agreed cost parameters. </a:t>
            </a:r>
            <a:endParaRPr lang="en-NZ" altLang="en-US">
              <a:latin typeface="Arial" panose="020B0604020202020204" pitchFamily="34" charset="0"/>
            </a:endParaRPr>
          </a:p>
          <a:p>
            <a:endParaRPr lang="en-NZ" altLang="en-US">
              <a:latin typeface="Arial" panose="020B0604020202020204" pitchFamily="34" charset="0"/>
            </a:endParaRPr>
          </a:p>
          <a:p>
            <a:r>
              <a:rPr lang="en-GB" altLang="en-US" b="1">
                <a:latin typeface="Arial" panose="020B0604020202020204" pitchFamily="34" charset="0"/>
              </a:rPr>
              <a:t>Review Cycle </a:t>
            </a:r>
            <a:endParaRPr lang="en-NZ" altLang="en-US">
              <a:latin typeface="Arial" panose="020B0604020202020204" pitchFamily="34" charset="0"/>
            </a:endParaRPr>
          </a:p>
          <a:p>
            <a:r>
              <a:rPr lang="en-GB" altLang="en-US">
                <a:latin typeface="Arial" panose="020B0604020202020204" pitchFamily="34" charset="0"/>
              </a:rPr>
              <a:t>A review is carried out every two years to determine whether a current or proposed subject fulfils the requirements to be included on the New Zealand Scholarship subject List. The review is carried out in consultation with the Ministry of Education and includes sector interest groups. Any additions or deletions to the current List of subjects for New Zealand Scholarship are carefully considered before recommendations are made. </a:t>
            </a:r>
            <a:endParaRPr lang="en-NZ" altLang="en-US">
              <a:latin typeface="Arial" panose="020B0604020202020204" pitchFamily="34" charset="0"/>
            </a:endParaRPr>
          </a:p>
          <a:p>
            <a:endParaRPr lang="en-NZ" altLang="en-US">
              <a:latin typeface="Arial" panose="020B0604020202020204" pitchFamily="34" charset="0"/>
            </a:endParaRPr>
          </a:p>
          <a:p>
            <a:pPr hangingPunct="1"/>
            <a:endParaRPr lang="en-NZ"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xmlns="" id="{A0E68B29-FD1A-47B7-A9F0-A355FE7DA66A}"/>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5897ED3-DDBB-4EF2-B5AC-C21DB963E867}" type="slidenum">
              <a:rPr lang="en-GB" altLang="en-US" sz="1200"/>
              <a:pPr eaLnBrk="1" hangingPunct="1"/>
              <a:t>4</a:t>
            </a:fld>
            <a:endParaRPr lang="en-GB" altLang="en-US" sz="1200"/>
          </a:p>
        </p:txBody>
      </p:sp>
    </p:spTree>
    <p:extLst>
      <p:ext uri="{BB962C8B-B14F-4D97-AF65-F5344CB8AC3E}">
        <p14:creationId xmlns:p14="http://schemas.microsoft.com/office/powerpoint/2010/main" val="159834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2E207E69-6DE3-405F-A5D8-9FB59C485419}"/>
              </a:ext>
            </a:extLst>
          </p:cNvPr>
          <p:cNvSpPr>
            <a:spLocks noGrp="1" noRot="1" noChangeAspect="1" noTextEdit="1"/>
          </p:cNvSpPr>
          <p:nvPr>
            <p:ph type="sldImg"/>
          </p:nvPr>
        </p:nvSpPr>
        <p:spPr>
          <a:xfrm>
            <a:off x="90488" y="744538"/>
            <a:ext cx="6616700" cy="3722687"/>
          </a:xfrm>
          <a:ln/>
        </p:spPr>
      </p:sp>
      <p:sp>
        <p:nvSpPr>
          <p:cNvPr id="28675" name="Notes Placeholder 2">
            <a:extLst>
              <a:ext uri="{FF2B5EF4-FFF2-40B4-BE49-F238E27FC236}">
                <a16:creationId xmlns:a16="http://schemas.microsoft.com/office/drawing/2014/main" xmlns="" id="{0FF856EE-BA1E-4AA7-800A-A64FA686E30B}"/>
              </a:ext>
            </a:extLst>
          </p:cNvPr>
          <p:cNvSpPr>
            <a:spLocks noGrp="1"/>
          </p:cNvSpPr>
          <p:nvPr>
            <p:ph type="body" idx="1"/>
          </p:nvPr>
        </p:nvSpPr>
        <p:spPr>
          <a:noFill/>
        </p:spPr>
        <p:txBody>
          <a:bodyPr/>
          <a:lstStyle/>
          <a:p>
            <a:endParaRPr lang="en-NZ"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xmlns="" id="{F16C3D57-10E3-4A29-B802-EEE132F59947}"/>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43DFF3E-8A6D-42F1-BD01-0079C5C1C8EC}" type="slidenum">
              <a:rPr lang="en-GB" altLang="en-US" sz="1200"/>
              <a:pPr eaLnBrk="1" hangingPunct="1"/>
              <a:t>5</a:t>
            </a:fld>
            <a:endParaRPr lang="en-GB" altLang="en-US" sz="1200"/>
          </a:p>
        </p:txBody>
      </p:sp>
    </p:spTree>
    <p:extLst>
      <p:ext uri="{BB962C8B-B14F-4D97-AF65-F5344CB8AC3E}">
        <p14:creationId xmlns:p14="http://schemas.microsoft.com/office/powerpoint/2010/main" val="127637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5CD30E67-B756-41F6-8201-C56C3C9862B5}"/>
              </a:ext>
            </a:extLst>
          </p:cNvPr>
          <p:cNvSpPr>
            <a:spLocks noGrp="1" noRot="1" noChangeAspect="1" noTextEdit="1"/>
          </p:cNvSpPr>
          <p:nvPr>
            <p:ph type="sldImg"/>
          </p:nvPr>
        </p:nvSpPr>
        <p:spPr>
          <a:xfrm>
            <a:off x="90488" y="744538"/>
            <a:ext cx="6616700" cy="3722687"/>
          </a:xfrm>
          <a:ln/>
        </p:spPr>
      </p:sp>
      <p:sp>
        <p:nvSpPr>
          <p:cNvPr id="29699" name="Notes Placeholder 2">
            <a:extLst>
              <a:ext uri="{FF2B5EF4-FFF2-40B4-BE49-F238E27FC236}">
                <a16:creationId xmlns:a16="http://schemas.microsoft.com/office/drawing/2014/main" xmlns="" id="{7A215913-D742-4554-86D0-F3289955E60D}"/>
              </a:ext>
            </a:extLst>
          </p:cNvPr>
          <p:cNvSpPr>
            <a:spLocks noGrp="1"/>
          </p:cNvSpPr>
          <p:nvPr>
            <p:ph type="body" idx="1"/>
          </p:nvPr>
        </p:nvSpPr>
        <p:spPr>
          <a:noFill/>
        </p:spPr>
        <p:txBody>
          <a:bodyPr/>
          <a:lstStyle/>
          <a:p>
            <a:r>
              <a:rPr lang="en-NZ" altLang="en-US">
                <a:latin typeface="Arial" panose="020B0604020202020204" pitchFamily="34" charset="0"/>
              </a:rPr>
              <a:t>There are sample tasks based on the 2011 examinations to exemplify the expectations of the new standards are available on our website.</a:t>
            </a:r>
          </a:p>
        </p:txBody>
      </p:sp>
      <p:sp>
        <p:nvSpPr>
          <p:cNvPr id="29700" name="Slide Number Placeholder 3">
            <a:extLst>
              <a:ext uri="{FF2B5EF4-FFF2-40B4-BE49-F238E27FC236}">
                <a16:creationId xmlns:a16="http://schemas.microsoft.com/office/drawing/2014/main" xmlns="" id="{1D98EE6F-B362-4FEC-8631-E0195BA721F8}"/>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E9ECDFD-1A5D-40A4-8A8E-65AC9E2F089D}" type="slidenum">
              <a:rPr lang="en-GB" altLang="en-US" sz="1200"/>
              <a:pPr eaLnBrk="1" hangingPunct="1"/>
              <a:t>6</a:t>
            </a:fld>
            <a:endParaRPr lang="en-GB" altLang="en-US" sz="1200"/>
          </a:p>
        </p:txBody>
      </p:sp>
    </p:spTree>
    <p:extLst>
      <p:ext uri="{BB962C8B-B14F-4D97-AF65-F5344CB8AC3E}">
        <p14:creationId xmlns:p14="http://schemas.microsoft.com/office/powerpoint/2010/main" val="237873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DD678FDD-73AA-4C1B-A68E-AFAAEDDC003A}"/>
              </a:ext>
            </a:extLst>
          </p:cNvPr>
          <p:cNvSpPr>
            <a:spLocks noGrp="1" noRot="1" noChangeAspect="1" noTextEdit="1"/>
          </p:cNvSpPr>
          <p:nvPr>
            <p:ph type="sldImg"/>
          </p:nvPr>
        </p:nvSpPr>
        <p:spPr>
          <a:xfrm>
            <a:off x="917575" y="744538"/>
            <a:ext cx="4962525" cy="3722687"/>
          </a:xfrm>
          <a:ln/>
        </p:spPr>
      </p:sp>
      <p:sp>
        <p:nvSpPr>
          <p:cNvPr id="30723" name="Notes Placeholder 2">
            <a:extLst>
              <a:ext uri="{FF2B5EF4-FFF2-40B4-BE49-F238E27FC236}">
                <a16:creationId xmlns:a16="http://schemas.microsoft.com/office/drawing/2014/main" xmlns="" id="{BBD64245-93A1-4287-B311-CA75C10D463E}"/>
              </a:ext>
            </a:extLst>
          </p:cNvPr>
          <p:cNvSpPr>
            <a:spLocks noGrp="1"/>
          </p:cNvSpPr>
          <p:nvPr>
            <p:ph type="body" idx="1"/>
          </p:nvPr>
        </p:nvSpPr>
        <p:spPr>
          <a:noFill/>
        </p:spPr>
        <p:txBody>
          <a:bodyPr/>
          <a:lstStyle/>
          <a:p>
            <a:pPr eaLnBrk="1" hangingPunct="1"/>
            <a:r>
              <a:rPr lang="en-AU" altLang="en-US">
                <a:latin typeface="Arial" panose="020B0604020202020204" pitchFamily="34" charset="0"/>
              </a:rPr>
              <a:t>The Level 3 cohort is defined as students in Year 13 or above who have achieved credits in internal standards at Level 3 and/or entered external standards at Level 3 totalling 14 credits. The cohort is calculated on the first day of the examination period and confirmed on the 1</a:t>
            </a:r>
            <a:r>
              <a:rPr lang="en-AU" altLang="en-US" baseline="30000">
                <a:latin typeface="Arial" panose="020B0604020202020204" pitchFamily="34" charset="0"/>
              </a:rPr>
              <a:t>st</a:t>
            </a:r>
            <a:r>
              <a:rPr lang="en-AU" altLang="en-US">
                <a:latin typeface="Arial" panose="020B0604020202020204" pitchFamily="34" charset="0"/>
              </a:rPr>
              <a:t> of December.</a:t>
            </a:r>
          </a:p>
          <a:p>
            <a:pPr eaLnBrk="1" hangingPunct="1"/>
            <a:endParaRPr lang="en-AU" altLang="en-US">
              <a:latin typeface="Arial" panose="020B0604020202020204" pitchFamily="34" charset="0"/>
            </a:endParaRPr>
          </a:p>
          <a:p>
            <a:pPr eaLnBrk="1" hangingPunct="1"/>
            <a:r>
              <a:rPr lang="en-AU" altLang="en-US">
                <a:latin typeface="Arial" panose="020B0604020202020204" pitchFamily="34" charset="0"/>
              </a:rPr>
              <a:t>If you are wondering why the birds, we are finding the candidates who stand out in the way they can manage situations by thinking and using skills that make them outstanding in the group.</a:t>
            </a:r>
            <a:endParaRPr lang="en-NZ" altLang="en-US">
              <a:latin typeface="Arial" panose="020B0604020202020204" pitchFamily="34" charset="0"/>
            </a:endParaRPr>
          </a:p>
          <a:p>
            <a:pPr eaLnBrk="1" hangingPunct="1"/>
            <a:endParaRPr lang="en-NZ"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xmlns="" id="{AB4FEEC7-1ADB-41FA-B4A0-2B6D8C1BADE7}"/>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D7562F3-AFAA-4009-93CD-D54BB7965091}" type="slidenum">
              <a:rPr lang="en-GB" altLang="en-US" sz="1200"/>
              <a:pPr eaLnBrk="1" hangingPunct="1"/>
              <a:t>7</a:t>
            </a:fld>
            <a:endParaRPr lang="en-GB" altLang="en-US" sz="1200"/>
          </a:p>
        </p:txBody>
      </p:sp>
    </p:spTree>
    <p:extLst>
      <p:ext uri="{BB962C8B-B14F-4D97-AF65-F5344CB8AC3E}">
        <p14:creationId xmlns:p14="http://schemas.microsoft.com/office/powerpoint/2010/main" val="283266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08AD3776-B33E-4C88-A3F4-49125421E28D}"/>
              </a:ext>
            </a:extLst>
          </p:cNvPr>
          <p:cNvSpPr>
            <a:spLocks noGrp="1" noRot="1" noChangeAspect="1" noTextEdit="1"/>
          </p:cNvSpPr>
          <p:nvPr>
            <p:ph type="sldImg"/>
          </p:nvPr>
        </p:nvSpPr>
        <p:spPr>
          <a:xfrm>
            <a:off x="90488" y="744538"/>
            <a:ext cx="6616700" cy="3722687"/>
          </a:xfrm>
          <a:ln/>
        </p:spPr>
      </p:sp>
      <p:sp>
        <p:nvSpPr>
          <p:cNvPr id="32771" name="Notes Placeholder 2">
            <a:extLst>
              <a:ext uri="{FF2B5EF4-FFF2-40B4-BE49-F238E27FC236}">
                <a16:creationId xmlns:a16="http://schemas.microsoft.com/office/drawing/2014/main" xmlns="" id="{18F5DA93-ADE9-4659-844D-8C44496C762C}"/>
              </a:ext>
            </a:extLst>
          </p:cNvPr>
          <p:cNvSpPr>
            <a:spLocks noGrp="1"/>
          </p:cNvSpPr>
          <p:nvPr>
            <p:ph type="body" idx="1"/>
          </p:nvPr>
        </p:nvSpPr>
        <p:spPr>
          <a:noFill/>
        </p:spPr>
        <p:txBody>
          <a:bodyPr/>
          <a:lstStyle/>
          <a:p>
            <a:pPr marL="171450" indent="-171450" eaLnBrk="1" hangingPunct="1">
              <a:buFontTx/>
              <a:buChar char="•"/>
            </a:pPr>
            <a:r>
              <a:rPr lang="en-NZ" altLang="en-US">
                <a:latin typeface="Arial" panose="020B0604020202020204" pitchFamily="34" charset="0"/>
              </a:rPr>
              <a:t>TOGA stands  for Technical Overview Group Assessment the are a group of very learned educationalists who provide independent expert advice to NZQA and the Ministry of Education on the assessment processes for New Zealand Scholarship and NCEA. It is made up of people such as Professors Gary Hawke, Cedric Hall, Terry Crookes, Geoff Smith, Gavin Brown and Michael Johnston. They meet with us for two days in January to decide on the final cut scores for Scholarship and Outstanding Scholarship for each subject and then decide on the overall Premier and outstanding monetary awards as well as advising us on processes.</a:t>
            </a:r>
          </a:p>
          <a:p>
            <a:pPr marL="171450" indent="-171450" eaLnBrk="1" hangingPunct="1">
              <a:buFontTx/>
              <a:buChar char="•"/>
            </a:pPr>
            <a:endParaRPr lang="en-NZ" altLang="en-US">
              <a:latin typeface="Arial" panose="020B0604020202020204" pitchFamily="34" charset="0"/>
            </a:endParaRPr>
          </a:p>
          <a:p>
            <a:pPr marL="171450" indent="-171450" eaLnBrk="1" hangingPunct="1">
              <a:buFontTx/>
              <a:buChar char="•"/>
            </a:pPr>
            <a:r>
              <a:rPr lang="en-NZ" altLang="en-US">
                <a:latin typeface="Arial" panose="020B0604020202020204" pitchFamily="34" charset="0"/>
              </a:rPr>
              <a:t>Less than three components does not give enough information to spread the candidates and for content based subjects especially the up to 6 compnents allows the range of subject matter from the curriculum to be assessed.</a:t>
            </a:r>
          </a:p>
          <a:p>
            <a:pPr marL="171450" indent="-171450" eaLnBrk="1" hangingPunct="1">
              <a:buFontTx/>
              <a:buChar char="•"/>
            </a:pPr>
            <a:endParaRPr lang="en-NZ" altLang="en-US">
              <a:latin typeface="Arial" panose="020B0604020202020204" pitchFamily="34" charset="0"/>
            </a:endParaRPr>
          </a:p>
          <a:p>
            <a:pPr marL="171450" indent="-171450" eaLnBrk="1" hangingPunct="1">
              <a:buFontTx/>
              <a:buChar char="•"/>
            </a:pPr>
            <a:r>
              <a:rPr lang="en-NZ" altLang="en-US">
                <a:latin typeface="Arial" panose="020B0604020202020204" pitchFamily="34" charset="0"/>
              </a:rPr>
              <a:t>Correlation between the components should not exceed 0.7.</a:t>
            </a:r>
          </a:p>
        </p:txBody>
      </p:sp>
      <p:sp>
        <p:nvSpPr>
          <p:cNvPr id="32772" name="Slide Number Placeholder 3">
            <a:extLst>
              <a:ext uri="{FF2B5EF4-FFF2-40B4-BE49-F238E27FC236}">
                <a16:creationId xmlns:a16="http://schemas.microsoft.com/office/drawing/2014/main" xmlns="" id="{0C9F4189-A540-47BB-B1E9-775517FE14C9}"/>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C5869BF-3682-4A88-AE75-0B3000520DBA}" type="slidenum">
              <a:rPr lang="en-GB" altLang="en-US" sz="1200"/>
              <a:pPr eaLnBrk="1" hangingPunct="1"/>
              <a:t>8</a:t>
            </a:fld>
            <a:endParaRPr lang="en-GB" altLang="en-US" sz="1200"/>
          </a:p>
        </p:txBody>
      </p:sp>
    </p:spTree>
    <p:extLst>
      <p:ext uri="{BB962C8B-B14F-4D97-AF65-F5344CB8AC3E}">
        <p14:creationId xmlns:p14="http://schemas.microsoft.com/office/powerpoint/2010/main" val="387312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649CB9BD-CEF4-482C-8DF4-04EBF62AAF9D}"/>
              </a:ext>
            </a:extLst>
          </p:cNvPr>
          <p:cNvSpPr>
            <a:spLocks noGrp="1" noRot="1" noChangeAspect="1" noTextEdit="1"/>
          </p:cNvSpPr>
          <p:nvPr>
            <p:ph type="sldImg"/>
          </p:nvPr>
        </p:nvSpPr>
        <p:spPr>
          <a:xfrm>
            <a:off x="90488" y="744538"/>
            <a:ext cx="6616700" cy="3722687"/>
          </a:xfrm>
          <a:ln/>
        </p:spPr>
      </p:sp>
      <p:sp>
        <p:nvSpPr>
          <p:cNvPr id="33795" name="Notes Placeholder 2">
            <a:extLst>
              <a:ext uri="{FF2B5EF4-FFF2-40B4-BE49-F238E27FC236}">
                <a16:creationId xmlns:a16="http://schemas.microsoft.com/office/drawing/2014/main" xmlns="" id="{F1C295E8-12F6-4AAC-951C-0BAB29273ACA}"/>
              </a:ext>
            </a:extLst>
          </p:cNvPr>
          <p:cNvSpPr>
            <a:spLocks noGrp="1"/>
          </p:cNvSpPr>
          <p:nvPr>
            <p:ph type="body" idx="1"/>
          </p:nvPr>
        </p:nvSpPr>
        <p:spPr>
          <a:noFill/>
        </p:spPr>
        <p:txBody>
          <a:bodyPr/>
          <a:lstStyle/>
          <a:p>
            <a:r>
              <a:rPr lang="en-NZ" altLang="en-US">
                <a:latin typeface="Arial" panose="020B0604020202020204" pitchFamily="34" charset="0"/>
              </a:rPr>
              <a:t>Each scholarship standard has performance descriptors. </a:t>
            </a:r>
          </a:p>
          <a:p>
            <a:endParaRPr lang="en-NZ" altLang="en-US">
              <a:latin typeface="Arial" panose="020B0604020202020204" pitchFamily="34" charset="0"/>
            </a:endParaRPr>
          </a:p>
          <a:p>
            <a:r>
              <a:rPr lang="en-NZ" altLang="en-US">
                <a:latin typeface="Arial" panose="020B0604020202020204" pitchFamily="34" charset="0"/>
              </a:rPr>
              <a:t>The attributes required for outstanding scholarship so a mark of 8  means that the candidate response is outstanding in all respects. It shows strong evidence of integration and synthesis. As good as could be expected under examination conditions. Accurate, comprehensive, coherent, lucid, perceptive. </a:t>
            </a:r>
          </a:p>
          <a:p>
            <a:endParaRPr lang="en-NZ" altLang="en-US">
              <a:latin typeface="Arial" panose="020B0604020202020204" pitchFamily="34" charset="0"/>
            </a:endParaRPr>
          </a:p>
          <a:p>
            <a:r>
              <a:rPr lang="en-NZ" altLang="en-US">
                <a:latin typeface="Arial" panose="020B0604020202020204" pitchFamily="34" charset="0"/>
              </a:rPr>
              <a:t>The marks for each component are then added to produce the overall mark.</a:t>
            </a:r>
          </a:p>
        </p:txBody>
      </p:sp>
      <p:sp>
        <p:nvSpPr>
          <p:cNvPr id="33796" name="Slide Number Placeholder 3">
            <a:extLst>
              <a:ext uri="{FF2B5EF4-FFF2-40B4-BE49-F238E27FC236}">
                <a16:creationId xmlns:a16="http://schemas.microsoft.com/office/drawing/2014/main" xmlns="" id="{2A6EDD70-C1E2-46EE-BEF3-8682AB8DE5A4}"/>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EA66575-5076-4347-9F97-28468BC5750F}" type="slidenum">
              <a:rPr lang="en-GB" altLang="en-US" sz="1200"/>
              <a:pPr eaLnBrk="1" hangingPunct="1"/>
              <a:t>9</a:t>
            </a:fld>
            <a:endParaRPr lang="en-GB" altLang="en-US" sz="1200"/>
          </a:p>
        </p:txBody>
      </p:sp>
    </p:spTree>
    <p:extLst>
      <p:ext uri="{BB962C8B-B14F-4D97-AF65-F5344CB8AC3E}">
        <p14:creationId xmlns:p14="http://schemas.microsoft.com/office/powerpoint/2010/main" val="52192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9C189AC9-774E-4334-8C60-DF1477A52033}"/>
              </a:ext>
            </a:extLst>
          </p:cNvPr>
          <p:cNvSpPr>
            <a:spLocks noGrp="1" noRot="1" noChangeAspect="1" noTextEdit="1"/>
          </p:cNvSpPr>
          <p:nvPr>
            <p:ph type="sldImg"/>
          </p:nvPr>
        </p:nvSpPr>
        <p:spPr>
          <a:xfrm>
            <a:off x="90488" y="744538"/>
            <a:ext cx="6616700" cy="3722687"/>
          </a:xfrm>
          <a:ln/>
        </p:spPr>
      </p:sp>
      <p:sp>
        <p:nvSpPr>
          <p:cNvPr id="34819" name="Notes Placeholder 2">
            <a:extLst>
              <a:ext uri="{FF2B5EF4-FFF2-40B4-BE49-F238E27FC236}">
                <a16:creationId xmlns:a16="http://schemas.microsoft.com/office/drawing/2014/main" xmlns="" id="{936F8B46-55EC-492B-9CE7-E1BCA0D8E99B}"/>
              </a:ext>
            </a:extLst>
          </p:cNvPr>
          <p:cNvSpPr>
            <a:spLocks noGrp="1"/>
          </p:cNvSpPr>
          <p:nvPr>
            <p:ph type="body" idx="1"/>
          </p:nvPr>
        </p:nvSpPr>
        <p:spPr>
          <a:noFill/>
        </p:spPr>
        <p:txBody>
          <a:bodyPr/>
          <a:lstStyle/>
          <a:p>
            <a:r>
              <a:rPr lang="en-NZ" altLang="en-US">
                <a:latin typeface="Arial" panose="020B0604020202020204" pitchFamily="34" charset="0"/>
              </a:rPr>
              <a:t>These candidates typically work at excellence level for NCEA but are the ones that stand out because of their cognitive skills. </a:t>
            </a:r>
          </a:p>
        </p:txBody>
      </p:sp>
      <p:sp>
        <p:nvSpPr>
          <p:cNvPr id="34820" name="Slide Number Placeholder 3">
            <a:extLst>
              <a:ext uri="{FF2B5EF4-FFF2-40B4-BE49-F238E27FC236}">
                <a16:creationId xmlns:a16="http://schemas.microsoft.com/office/drawing/2014/main" xmlns="" id="{DB50D63E-4D51-40C9-8C3B-A4C49D7F5639}"/>
              </a:ext>
            </a:extLst>
          </p:cNvPr>
          <p:cNvSpPr>
            <a:spLocks noGrp="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E23DFA7-AA2F-47E7-AF1F-7EA8DC0C98B7}" type="slidenum">
              <a:rPr lang="en-GB" altLang="en-US" sz="1200"/>
              <a:pPr eaLnBrk="1" hangingPunct="1"/>
              <a:t>10</a:t>
            </a:fld>
            <a:endParaRPr lang="en-GB" altLang="en-US" sz="1200"/>
          </a:p>
        </p:txBody>
      </p:sp>
    </p:spTree>
    <p:extLst>
      <p:ext uri="{BB962C8B-B14F-4D97-AF65-F5344CB8AC3E}">
        <p14:creationId xmlns:p14="http://schemas.microsoft.com/office/powerpoint/2010/main" val="326659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2EC57-0495-43AC-AD8E-F554044F1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xmlns="" id="{256CE024-C5FB-4BB2-BCCB-C02313422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xmlns="" id="{11769235-F035-42B6-A35E-D59A082445D5}"/>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5" name="Footer Placeholder 4">
            <a:extLst>
              <a:ext uri="{FF2B5EF4-FFF2-40B4-BE49-F238E27FC236}">
                <a16:creationId xmlns:a16="http://schemas.microsoft.com/office/drawing/2014/main" xmlns="" id="{C623C03C-E552-4EA8-8A16-6DA90E67AC5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391B95F8-F09F-4468-AD27-44BD84D9B8EE}"/>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421703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A26AF-9CBC-4CB5-9F10-10DDEF8998C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xmlns="" id="{26678469-3496-4B81-A6A2-5220EC7C4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39432949-4124-4345-9DE1-AF9165C6CA78}"/>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5" name="Footer Placeholder 4">
            <a:extLst>
              <a:ext uri="{FF2B5EF4-FFF2-40B4-BE49-F238E27FC236}">
                <a16:creationId xmlns:a16="http://schemas.microsoft.com/office/drawing/2014/main" xmlns="" id="{F7577CD3-8FC7-4661-A157-7635F9CD9BF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4C740EA8-660C-4DF7-BB3A-584B57F64813}"/>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18878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B453F1-297A-460F-8B2C-E7EBD25869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xmlns="" id="{6AAF8FFC-FAA5-4C56-BA6E-D46BE58F4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A7680108-06FC-414D-899E-9D8A66DBE750}"/>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5" name="Footer Placeholder 4">
            <a:extLst>
              <a:ext uri="{FF2B5EF4-FFF2-40B4-BE49-F238E27FC236}">
                <a16:creationId xmlns:a16="http://schemas.microsoft.com/office/drawing/2014/main" xmlns="" id="{610F503D-169C-4762-B7D5-148079C450D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961EBE68-73B7-4A2A-A0E6-EDE52F47FC37}"/>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16801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D498C-A699-4B73-9D2E-59523A824C6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078D11A4-B8FD-4430-A27B-826F06F2C2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84447731-C63B-459E-9431-97B03E80167D}"/>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5" name="Footer Placeholder 4">
            <a:extLst>
              <a:ext uri="{FF2B5EF4-FFF2-40B4-BE49-F238E27FC236}">
                <a16:creationId xmlns:a16="http://schemas.microsoft.com/office/drawing/2014/main" xmlns="" id="{BFC7305A-8CC4-4BEB-9EFD-2591E40AD09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08146313-F06C-4908-BC8A-4E356B046556}"/>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168901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4078E-2A3E-437B-98D6-58248FEAD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xmlns="" id="{D20A9B2E-C24A-4215-B26A-EE55772EB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92C126-D114-482F-881F-12694330474D}"/>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5" name="Footer Placeholder 4">
            <a:extLst>
              <a:ext uri="{FF2B5EF4-FFF2-40B4-BE49-F238E27FC236}">
                <a16:creationId xmlns:a16="http://schemas.microsoft.com/office/drawing/2014/main" xmlns="" id="{32A036E3-18D0-459A-9282-DED5C176098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3AA863FA-D549-4E0F-A484-CCF3BEDED4D4}"/>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354698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51373-5E17-4C93-9572-75B492970F4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AFBA648E-4DEF-4BFF-A8BF-9CECCF4460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xmlns="" id="{E7E732CD-A021-4725-8C85-EE0DFB0A2D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xmlns="" id="{F11827C9-3E90-40D8-882D-FABAC0B0B6C5}"/>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6" name="Footer Placeholder 5">
            <a:extLst>
              <a:ext uri="{FF2B5EF4-FFF2-40B4-BE49-F238E27FC236}">
                <a16:creationId xmlns:a16="http://schemas.microsoft.com/office/drawing/2014/main" xmlns="" id="{7D7A6E8E-5F25-4A0F-9AA8-0AB5874BCB3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xmlns="" id="{C8F09628-EFD1-47B7-9AAB-7EB8FBD59552}"/>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74544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1EAE5-DFCA-4C68-9FE9-91ACD806B14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xmlns="" id="{94AFBCB3-F3B2-4F47-835C-1DE0E610B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37E2130-4994-44A2-A8A1-0F8F665A3E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xmlns="" id="{3AE94A22-8366-4D01-B5DB-02B0E9F03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C0B3E78-9915-4936-9492-A2922B7EC7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xmlns="" id="{5FC01FF1-760D-4B33-BBDC-3B39C5D712F4}"/>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8" name="Footer Placeholder 7">
            <a:extLst>
              <a:ext uri="{FF2B5EF4-FFF2-40B4-BE49-F238E27FC236}">
                <a16:creationId xmlns:a16="http://schemas.microsoft.com/office/drawing/2014/main" xmlns="" id="{8E0767AB-6957-4021-A2BC-4493C49CE44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xmlns="" id="{F228E856-5D47-408A-AF83-9C3357232226}"/>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173328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70F71-9F11-4B25-BC5C-B1AC7D52010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xmlns="" id="{F6C2501E-0E9C-46AC-B267-95180884A04F}"/>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4" name="Footer Placeholder 3">
            <a:extLst>
              <a:ext uri="{FF2B5EF4-FFF2-40B4-BE49-F238E27FC236}">
                <a16:creationId xmlns:a16="http://schemas.microsoft.com/office/drawing/2014/main" xmlns="" id="{37FB1BD5-5E51-41C1-8259-E1E0B9249D5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xmlns="" id="{EA895C40-5217-4512-BF2F-4F32C9AC7617}"/>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139444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67C568-5DAF-407A-849F-B5BBC899A05A}"/>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3" name="Footer Placeholder 2">
            <a:extLst>
              <a:ext uri="{FF2B5EF4-FFF2-40B4-BE49-F238E27FC236}">
                <a16:creationId xmlns:a16="http://schemas.microsoft.com/office/drawing/2014/main" xmlns="" id="{61D1F847-D91C-44E4-BF33-B92B104F204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xmlns="" id="{740BCA84-4085-44CF-9370-339345595CD0}"/>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20207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44509-D36E-4EE5-9EC3-40968590D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C1217CF9-DA7A-42E7-BF31-7783EFAD1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xmlns="" id="{92AD4D05-D891-482B-BE0C-F007D7F0C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8FE18AA-62BF-4FE6-9CF8-6EF6523537AC}"/>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6" name="Footer Placeholder 5">
            <a:extLst>
              <a:ext uri="{FF2B5EF4-FFF2-40B4-BE49-F238E27FC236}">
                <a16:creationId xmlns:a16="http://schemas.microsoft.com/office/drawing/2014/main" xmlns="" id="{21DE4732-31A7-4A7C-B673-00C6B351692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xmlns="" id="{186410D0-5BE9-4357-9FEF-05C574D54861}"/>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34831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BDD09-1575-40A4-98A9-BAA2FECC7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xmlns="" id="{5818FE27-3B75-4E3A-B07F-86B5A7424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xmlns="" id="{D95F2D68-53CC-4FB1-AE1E-7BC5B62E1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C480BB7-BC4A-4610-8E6E-7A05CAEECFA5}"/>
              </a:ext>
            </a:extLst>
          </p:cNvPr>
          <p:cNvSpPr>
            <a:spLocks noGrp="1"/>
          </p:cNvSpPr>
          <p:nvPr>
            <p:ph type="dt" sz="half" idx="10"/>
          </p:nvPr>
        </p:nvSpPr>
        <p:spPr/>
        <p:txBody>
          <a:bodyPr/>
          <a:lstStyle/>
          <a:p>
            <a:fld id="{F2D21583-1416-4398-8C7D-D4102EB10F8E}" type="datetimeFigureOut">
              <a:rPr lang="en-NZ" smtClean="0"/>
              <a:t>4/04/2018</a:t>
            </a:fld>
            <a:endParaRPr lang="en-NZ"/>
          </a:p>
        </p:txBody>
      </p:sp>
      <p:sp>
        <p:nvSpPr>
          <p:cNvPr id="6" name="Footer Placeholder 5">
            <a:extLst>
              <a:ext uri="{FF2B5EF4-FFF2-40B4-BE49-F238E27FC236}">
                <a16:creationId xmlns:a16="http://schemas.microsoft.com/office/drawing/2014/main" xmlns="" id="{3F6129B2-B1CE-4773-8CE4-0C41E5DF985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xmlns="" id="{4F1B5612-033A-43F3-BCFE-33F15A9FAD51}"/>
              </a:ext>
            </a:extLst>
          </p:cNvPr>
          <p:cNvSpPr>
            <a:spLocks noGrp="1"/>
          </p:cNvSpPr>
          <p:nvPr>
            <p:ph type="sldNum" sz="quarter" idx="12"/>
          </p:nvPr>
        </p:nvSpPr>
        <p:spPr/>
        <p:txBody>
          <a:bodyPr/>
          <a:lstStyle/>
          <a:p>
            <a:fld id="{FF11DDAE-523D-4C88-B28B-D36F45EE88C7}" type="slidenum">
              <a:rPr lang="en-NZ" smtClean="0"/>
              <a:t>‹#›</a:t>
            </a:fld>
            <a:endParaRPr lang="en-NZ"/>
          </a:p>
        </p:txBody>
      </p:sp>
    </p:spTree>
    <p:extLst>
      <p:ext uri="{BB962C8B-B14F-4D97-AF65-F5344CB8AC3E}">
        <p14:creationId xmlns:p14="http://schemas.microsoft.com/office/powerpoint/2010/main" val="205503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068C3E6-F5B8-48F1-A731-CB2BCCBEF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xmlns="" id="{235A8FB6-E259-4F1A-8A56-167F93B78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347B2BB4-EFA4-408B-9645-C4604CF00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21583-1416-4398-8C7D-D4102EB10F8E}" type="datetimeFigureOut">
              <a:rPr lang="en-NZ" smtClean="0"/>
              <a:t>4/04/2018</a:t>
            </a:fld>
            <a:endParaRPr lang="en-NZ"/>
          </a:p>
        </p:txBody>
      </p:sp>
      <p:sp>
        <p:nvSpPr>
          <p:cNvPr id="5" name="Footer Placeholder 4">
            <a:extLst>
              <a:ext uri="{FF2B5EF4-FFF2-40B4-BE49-F238E27FC236}">
                <a16:creationId xmlns:a16="http://schemas.microsoft.com/office/drawing/2014/main" xmlns="" id="{3E9C0429-CE7C-47FC-9BFD-EA4946FBD2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74A47177-B5D1-4AAB-BF2F-48374CF83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1DDAE-523D-4C88-B28B-D36F45EE88C7}" type="slidenum">
              <a:rPr lang="en-NZ" smtClean="0"/>
              <a:t>‹#›</a:t>
            </a:fld>
            <a:endParaRPr lang="en-NZ"/>
          </a:p>
        </p:txBody>
      </p:sp>
    </p:spTree>
    <p:extLst>
      <p:ext uri="{BB962C8B-B14F-4D97-AF65-F5344CB8AC3E}">
        <p14:creationId xmlns:p14="http://schemas.microsoft.com/office/powerpoint/2010/main" val="159396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1045F-BE10-49B4-B8ED-5EA1419F940F}"/>
              </a:ext>
            </a:extLst>
          </p:cNvPr>
          <p:cNvSpPr>
            <a:spLocks noGrp="1"/>
          </p:cNvSpPr>
          <p:nvPr>
            <p:ph type="ctrTitle"/>
          </p:nvPr>
        </p:nvSpPr>
        <p:spPr/>
        <p:txBody>
          <a:bodyPr/>
          <a:lstStyle/>
          <a:p>
            <a:r>
              <a:rPr lang="en-NZ" dirty="0"/>
              <a:t>Scholarship </a:t>
            </a:r>
          </a:p>
        </p:txBody>
      </p:sp>
      <p:sp>
        <p:nvSpPr>
          <p:cNvPr id="3" name="Subtitle 2">
            <a:extLst>
              <a:ext uri="{FF2B5EF4-FFF2-40B4-BE49-F238E27FC236}">
                <a16:creationId xmlns:a16="http://schemas.microsoft.com/office/drawing/2014/main" xmlns="" id="{32716114-8994-4175-BA6F-64459816481D}"/>
              </a:ext>
            </a:extLst>
          </p:cNvPr>
          <p:cNvSpPr>
            <a:spLocks noGrp="1"/>
          </p:cNvSpPr>
          <p:nvPr>
            <p:ph type="subTitle" idx="1"/>
          </p:nvPr>
        </p:nvSpPr>
        <p:spPr/>
        <p:txBody>
          <a:bodyPr/>
          <a:lstStyle/>
          <a:p>
            <a:r>
              <a:rPr lang="en-NZ" b="1" dirty="0"/>
              <a:t>For </a:t>
            </a:r>
          </a:p>
          <a:p>
            <a:endParaRPr lang="en-NZ" b="1" dirty="0"/>
          </a:p>
          <a:p>
            <a:r>
              <a:rPr lang="en-NZ" b="1" dirty="0"/>
              <a:t>Level 3 Biology Students</a:t>
            </a:r>
          </a:p>
        </p:txBody>
      </p:sp>
    </p:spTree>
    <p:extLst>
      <p:ext uri="{BB962C8B-B14F-4D97-AF65-F5344CB8AC3E}">
        <p14:creationId xmlns:p14="http://schemas.microsoft.com/office/powerpoint/2010/main" val="38187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363F99AF-5B49-4185-A17D-8A340935E742}"/>
              </a:ext>
            </a:extLst>
          </p:cNvPr>
          <p:cNvSpPr>
            <a:spLocks noGrp="1" noChangeArrowheads="1"/>
          </p:cNvSpPr>
          <p:nvPr>
            <p:ph type="title"/>
          </p:nvPr>
        </p:nvSpPr>
        <p:spPr>
          <a:xfrm>
            <a:off x="854765" y="365125"/>
            <a:ext cx="10515600" cy="1325563"/>
          </a:xfrm>
        </p:spPr>
        <p:txBody>
          <a:bodyPr>
            <a:normAutofit/>
          </a:bodyPr>
          <a:lstStyle/>
          <a:p>
            <a:pPr eaLnBrk="1" hangingPunct="1"/>
            <a:r>
              <a:rPr lang="en-NZ" altLang="en-US" sz="3200" b="1" dirty="0">
                <a:cs typeface="Arial" panose="020B0604020202020204" pitchFamily="34" charset="0"/>
              </a:rPr>
              <a:t>The Challenge of the Standards</a:t>
            </a:r>
            <a:endParaRPr lang="en-GB" altLang="en-US" sz="3200" b="1" dirty="0">
              <a:cs typeface="Arial" panose="020B0604020202020204" pitchFamily="34" charset="0"/>
            </a:endParaRPr>
          </a:p>
        </p:txBody>
      </p:sp>
      <p:sp>
        <p:nvSpPr>
          <p:cNvPr id="15363" name="Rectangle 3">
            <a:extLst>
              <a:ext uri="{FF2B5EF4-FFF2-40B4-BE49-F238E27FC236}">
                <a16:creationId xmlns:a16="http://schemas.microsoft.com/office/drawing/2014/main" xmlns="" id="{1DD470B7-BF0A-4899-A667-D7EEFA3CEF44}"/>
              </a:ext>
            </a:extLst>
          </p:cNvPr>
          <p:cNvSpPr>
            <a:spLocks noGrp="1" noChangeArrowheads="1"/>
          </p:cNvSpPr>
          <p:nvPr>
            <p:ph type="body" idx="1"/>
          </p:nvPr>
        </p:nvSpPr>
        <p:spPr/>
        <p:txBody>
          <a:bodyPr/>
          <a:lstStyle/>
          <a:p>
            <a:pPr eaLnBrk="1" hangingPunct="1"/>
            <a:endParaRPr lang="en-GB" altLang="en-US" sz="2400" dirty="0"/>
          </a:p>
          <a:p>
            <a:pPr eaLnBrk="1" hangingPunct="1">
              <a:buFontTx/>
              <a:buNone/>
            </a:pPr>
            <a:r>
              <a:rPr lang="en-GB" altLang="en-US" sz="2400" dirty="0"/>
              <a:t>Scholarship candidates are expected to: </a:t>
            </a:r>
          </a:p>
          <a:p>
            <a:pPr eaLnBrk="1" hangingPunct="1"/>
            <a:r>
              <a:rPr lang="en-GB" altLang="en-US" sz="2400" dirty="0"/>
              <a:t>demonstrate high-level critical thinking, abstraction and generalisation, </a:t>
            </a:r>
          </a:p>
          <a:p>
            <a:pPr eaLnBrk="1" hangingPunct="1">
              <a:buFontTx/>
              <a:buNone/>
            </a:pPr>
            <a:r>
              <a:rPr lang="en-GB" altLang="en-US" sz="2400" dirty="0"/>
              <a:t>and </a:t>
            </a:r>
          </a:p>
          <a:p>
            <a:pPr eaLnBrk="1" hangingPunct="1"/>
            <a:r>
              <a:rPr lang="en-GB" altLang="en-US" sz="2400" dirty="0"/>
              <a:t>to integrate, synthesise and apply knowledge, skills, understanding and ideas to complex situations.</a:t>
            </a:r>
          </a:p>
        </p:txBody>
      </p:sp>
      <p:pic>
        <p:nvPicPr>
          <p:cNvPr id="15364" name="Picture 4">
            <a:extLst>
              <a:ext uri="{FF2B5EF4-FFF2-40B4-BE49-F238E27FC236}">
                <a16:creationId xmlns:a16="http://schemas.microsoft.com/office/drawing/2014/main" xmlns="" id="{AB76A3AC-7AB7-4075-8196-B8A8C93C6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5126038"/>
            <a:ext cx="211296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45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F9B950BB-2ACD-40FE-A9C7-34C74119C965}"/>
              </a:ext>
            </a:extLst>
          </p:cNvPr>
          <p:cNvSpPr>
            <a:spLocks noGrp="1" noChangeArrowheads="1"/>
          </p:cNvSpPr>
          <p:nvPr>
            <p:ph type="body" idx="1"/>
          </p:nvPr>
        </p:nvSpPr>
        <p:spPr>
          <a:xfrm>
            <a:off x="821634" y="1099930"/>
            <a:ext cx="9281215" cy="5208795"/>
          </a:xfrm>
        </p:spPr>
        <p:txBody>
          <a:bodyPr/>
          <a:lstStyle/>
          <a:p>
            <a:pPr eaLnBrk="1" hangingPunct="1">
              <a:buFontTx/>
              <a:buNone/>
            </a:pPr>
            <a:r>
              <a:rPr lang="en-US" altLang="en-US" dirty="0"/>
              <a:t>    </a:t>
            </a:r>
            <a:r>
              <a:rPr lang="en-US" altLang="en-US" sz="3200" b="1" dirty="0"/>
              <a:t>What is critical thinking?</a:t>
            </a:r>
          </a:p>
          <a:p>
            <a:pPr eaLnBrk="1" hangingPunct="1">
              <a:buFontTx/>
              <a:buNone/>
            </a:pPr>
            <a:r>
              <a:rPr lang="en-US" altLang="en-US" sz="3200" b="1" dirty="0"/>
              <a:t>   </a:t>
            </a:r>
          </a:p>
          <a:p>
            <a:pPr eaLnBrk="1" hangingPunct="1">
              <a:buFontTx/>
              <a:buNone/>
            </a:pPr>
            <a:r>
              <a:rPr lang="en-US" altLang="en-US" dirty="0"/>
              <a:t>    </a:t>
            </a:r>
            <a:r>
              <a:rPr lang="en-US" altLang="en-US" sz="2400" dirty="0"/>
              <a:t>"We understand critical thinking to be </a:t>
            </a:r>
            <a:r>
              <a:rPr lang="en-US" altLang="en-US" sz="2400" b="1" dirty="0"/>
              <a:t>purposeful, self-regulatory judgment</a:t>
            </a:r>
            <a:r>
              <a:rPr lang="en-US" altLang="en-US" sz="2400" dirty="0"/>
              <a:t> that results in interpretation, analysis, evaluation, and inference, as well as explanation of the evidential, conceptual, methodological, criteriological, or contextual considerations upon which that judgment is based.”   (Delphi report 1990)</a:t>
            </a:r>
            <a:endParaRPr lang="en-GB" altLang="en-US" sz="2400" dirty="0"/>
          </a:p>
        </p:txBody>
      </p:sp>
    </p:spTree>
    <p:extLst>
      <p:ext uri="{BB962C8B-B14F-4D97-AF65-F5344CB8AC3E}">
        <p14:creationId xmlns:p14="http://schemas.microsoft.com/office/powerpoint/2010/main" val="20268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168C2152-F2A0-4942-8246-7B39241F9F62}"/>
              </a:ext>
            </a:extLst>
          </p:cNvPr>
          <p:cNvSpPr>
            <a:spLocks noGrp="1" noChangeArrowheads="1"/>
          </p:cNvSpPr>
          <p:nvPr>
            <p:ph type="title"/>
          </p:nvPr>
        </p:nvSpPr>
        <p:spPr/>
        <p:txBody>
          <a:bodyPr/>
          <a:lstStyle/>
          <a:p>
            <a:pPr eaLnBrk="1" hangingPunct="1"/>
            <a:r>
              <a:rPr lang="en-NZ" altLang="en-US" sz="3200" b="1"/>
              <a:t>Resources</a:t>
            </a:r>
            <a:endParaRPr lang="en-GB" altLang="en-US" sz="3200" b="1"/>
          </a:p>
        </p:txBody>
      </p:sp>
      <p:sp>
        <p:nvSpPr>
          <p:cNvPr id="18435" name="Rectangle 3">
            <a:extLst>
              <a:ext uri="{FF2B5EF4-FFF2-40B4-BE49-F238E27FC236}">
                <a16:creationId xmlns:a16="http://schemas.microsoft.com/office/drawing/2014/main" xmlns="" id="{06B32B0A-AAA6-4D76-AA13-4FC2F2820B46}"/>
              </a:ext>
            </a:extLst>
          </p:cNvPr>
          <p:cNvSpPr>
            <a:spLocks noGrp="1" noChangeArrowheads="1"/>
          </p:cNvSpPr>
          <p:nvPr>
            <p:ph type="body" idx="1"/>
          </p:nvPr>
        </p:nvSpPr>
        <p:spPr>
          <a:xfrm>
            <a:off x="1919288" y="1989139"/>
            <a:ext cx="8748712" cy="4319587"/>
          </a:xfrm>
        </p:spPr>
        <p:txBody>
          <a:bodyPr/>
          <a:lstStyle/>
          <a:p>
            <a:pPr eaLnBrk="1" hangingPunct="1">
              <a:buFontTx/>
              <a:buNone/>
            </a:pPr>
            <a:r>
              <a:rPr lang="en-NZ" altLang="en-US" sz="2400" dirty="0"/>
              <a:t>Available on the NZQA website :</a:t>
            </a:r>
          </a:p>
          <a:p>
            <a:pPr eaLnBrk="1" hangingPunct="1">
              <a:buFontTx/>
              <a:buNone/>
            </a:pPr>
            <a:endParaRPr lang="en-NZ" altLang="en-US" sz="2400" dirty="0"/>
          </a:p>
          <a:p>
            <a:pPr eaLnBrk="1" hangingPunct="1">
              <a:buFontTx/>
              <a:buNone/>
            </a:pPr>
            <a:r>
              <a:rPr lang="en-NZ" altLang="en-US" sz="2400" dirty="0"/>
              <a:t>Previous years work and exemplars are available from the subject resources pages from the website:</a:t>
            </a:r>
          </a:p>
          <a:p>
            <a:pPr>
              <a:buNone/>
            </a:pPr>
            <a:r>
              <a:rPr lang="en-NZ" altLang="en-US" sz="2400" dirty="0">
                <a:solidFill>
                  <a:schemeClr val="accent2"/>
                </a:solidFill>
              </a:rPr>
              <a:t>http://www.nzqa.govt.nz/ncea/subjects/biology/levels/</a:t>
            </a:r>
            <a:endParaRPr lang="en-NZ" altLang="en-US" dirty="0">
              <a:solidFill>
                <a:srgbClr val="000099"/>
              </a:solidFill>
            </a:endParaRPr>
          </a:p>
          <a:p>
            <a:pPr eaLnBrk="1" hangingPunct="1">
              <a:buFontTx/>
              <a:buNone/>
            </a:pPr>
            <a:r>
              <a:rPr lang="en-NZ" altLang="en-US" sz="2400" dirty="0"/>
              <a:t>Or from the scholarship pages themselves at:</a:t>
            </a:r>
          </a:p>
          <a:p>
            <a:pPr>
              <a:buNone/>
            </a:pPr>
            <a:r>
              <a:rPr lang="en-NZ" altLang="en-US" sz="2400" dirty="0">
                <a:solidFill>
                  <a:schemeClr val="accent2"/>
                </a:solidFill>
              </a:rPr>
              <a:t>http://www.nzqa.govt.nz/qualifications-standards/awards/new-zealand-scholarship/scholarship-subjects/</a:t>
            </a:r>
          </a:p>
        </p:txBody>
      </p:sp>
      <p:sp>
        <p:nvSpPr>
          <p:cNvPr id="18436" name="Rectangle 4">
            <a:extLst>
              <a:ext uri="{FF2B5EF4-FFF2-40B4-BE49-F238E27FC236}">
                <a16:creationId xmlns:a16="http://schemas.microsoft.com/office/drawing/2014/main" xmlns="" id="{4EDB0355-6677-45B0-ADB5-C13733ED512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Tree>
    <p:extLst>
      <p:ext uri="{BB962C8B-B14F-4D97-AF65-F5344CB8AC3E}">
        <p14:creationId xmlns:p14="http://schemas.microsoft.com/office/powerpoint/2010/main" val="161852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D490B-15C4-4F2A-90A9-07557DAFB400}"/>
              </a:ext>
            </a:extLst>
          </p:cNvPr>
          <p:cNvSpPr>
            <a:spLocks noGrp="1"/>
          </p:cNvSpPr>
          <p:nvPr>
            <p:ph type="title"/>
          </p:nvPr>
        </p:nvSpPr>
        <p:spPr/>
        <p:txBody>
          <a:bodyPr>
            <a:normAutofit/>
          </a:bodyPr>
          <a:lstStyle/>
          <a:p>
            <a:r>
              <a:rPr lang="en-NZ" sz="3200" dirty="0"/>
              <a:t>Resources</a:t>
            </a:r>
          </a:p>
        </p:txBody>
      </p:sp>
      <p:pic>
        <p:nvPicPr>
          <p:cNvPr id="15" name="Content Placeholder 14">
            <a:extLst>
              <a:ext uri="{FF2B5EF4-FFF2-40B4-BE49-F238E27FC236}">
                <a16:creationId xmlns:a16="http://schemas.microsoft.com/office/drawing/2014/main" xmlns="" id="{8F6E7BF0-DF77-4AA6-87FE-1BEAD50002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545" y="-85449"/>
            <a:ext cx="7707456" cy="6858000"/>
          </a:xfrm>
        </p:spPr>
      </p:pic>
    </p:spTree>
    <p:extLst>
      <p:ext uri="{BB962C8B-B14F-4D97-AF65-F5344CB8AC3E}">
        <p14:creationId xmlns:p14="http://schemas.microsoft.com/office/powerpoint/2010/main" val="216518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61FEAF-1E30-43AD-8614-CC00F263E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8" y="0"/>
            <a:ext cx="8273143" cy="6858000"/>
          </a:xfrm>
          <a:prstGeom prst="rect">
            <a:avLst/>
          </a:prstGeom>
        </p:spPr>
      </p:pic>
    </p:spTree>
    <p:extLst>
      <p:ext uri="{BB962C8B-B14F-4D97-AF65-F5344CB8AC3E}">
        <p14:creationId xmlns:p14="http://schemas.microsoft.com/office/powerpoint/2010/main" val="296696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7E9AD092-B8BF-40D2-90FF-F8AFFE505259}"/>
              </a:ext>
            </a:extLst>
          </p:cNvPr>
          <p:cNvSpPr>
            <a:spLocks noGrp="1" noChangeArrowheads="1"/>
          </p:cNvSpPr>
          <p:nvPr>
            <p:ph type="title"/>
          </p:nvPr>
        </p:nvSpPr>
        <p:spPr/>
        <p:txBody>
          <a:bodyPr/>
          <a:lstStyle/>
          <a:p>
            <a:pPr eaLnBrk="1" hangingPunct="1"/>
            <a:r>
              <a:rPr lang="en-NZ" altLang="en-US" sz="3200" b="1"/>
              <a:t>Questions Please</a:t>
            </a:r>
            <a:endParaRPr lang="en-GB" altLang="en-US" sz="3200" b="1"/>
          </a:p>
        </p:txBody>
      </p:sp>
      <p:pic>
        <p:nvPicPr>
          <p:cNvPr id="20483" name="Picture 4" descr="ANd9GcT_cl7Ou81pUJ7dyvunNinHhnKxjhyY3ShCRxcs3fKQkB6kiUA&amp;t=1&amp;usg=__wrPOV7gUSsbU4EaITjNEBEti7Pc=">
            <a:extLst>
              <a:ext uri="{FF2B5EF4-FFF2-40B4-BE49-F238E27FC236}">
                <a16:creationId xmlns:a16="http://schemas.microsoft.com/office/drawing/2014/main" xmlns="" id="{18A614C6-0E64-4AE0-902F-8788CD2FFD9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535863" y="2133600"/>
            <a:ext cx="2476500" cy="184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5">
            <a:extLst>
              <a:ext uri="{FF2B5EF4-FFF2-40B4-BE49-F238E27FC236}">
                <a16:creationId xmlns:a16="http://schemas.microsoft.com/office/drawing/2014/main" xmlns="" id="{37F4014F-828C-42B3-AA80-36FA3C3F148E}"/>
              </a:ext>
            </a:extLst>
          </p:cNvPr>
          <p:cNvSpPr>
            <a:spLocks noChangeArrowheads="1"/>
          </p:cNvSpPr>
          <p:nvPr/>
        </p:nvSpPr>
        <p:spPr bwMode="auto">
          <a:xfrm>
            <a:off x="2495550" y="3429000"/>
            <a:ext cx="446563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i="1"/>
              <a:t>Constructive comments, like rain, should be gentle enough to nourish growth without destroying its roots.</a:t>
            </a:r>
          </a:p>
        </p:txBody>
      </p:sp>
    </p:spTree>
    <p:extLst>
      <p:ext uri="{BB962C8B-B14F-4D97-AF65-F5344CB8AC3E}">
        <p14:creationId xmlns:p14="http://schemas.microsoft.com/office/powerpoint/2010/main" val="122765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xmlns="" id="{81E05168-0AB6-49DC-9400-90DD888560FE}"/>
              </a:ext>
            </a:extLst>
          </p:cNvPr>
          <p:cNvSpPr>
            <a:spLocks noGrp="1" noChangeArrowheads="1"/>
          </p:cNvSpPr>
          <p:nvPr>
            <p:ph type="body" idx="1"/>
          </p:nvPr>
        </p:nvSpPr>
        <p:spPr>
          <a:xfrm>
            <a:off x="895903" y="1235422"/>
            <a:ext cx="9705836" cy="4967287"/>
          </a:xfrm>
        </p:spPr>
        <p:txBody>
          <a:bodyPr/>
          <a:lstStyle/>
          <a:p>
            <a:pPr eaLnBrk="1" hangingPunct="1">
              <a:buFontTx/>
              <a:buNone/>
            </a:pPr>
            <a:r>
              <a:rPr lang="en-NZ" altLang="en-US" dirty="0"/>
              <a:t>    </a:t>
            </a:r>
            <a:r>
              <a:rPr lang="en-NZ" altLang="en-US" sz="3200" b="1" dirty="0"/>
              <a:t>What is required to achieve scholarship?</a:t>
            </a:r>
          </a:p>
          <a:p>
            <a:pPr eaLnBrk="1" hangingPunct="1">
              <a:buFontTx/>
              <a:buNone/>
            </a:pPr>
            <a:endParaRPr lang="en-NZ" altLang="en-US" dirty="0"/>
          </a:p>
          <a:p>
            <a:pPr eaLnBrk="1" hangingPunct="1">
              <a:buFontTx/>
              <a:buNone/>
            </a:pPr>
            <a:r>
              <a:rPr lang="en-NZ" altLang="en-US" dirty="0"/>
              <a:t>   </a:t>
            </a:r>
            <a:r>
              <a:rPr lang="en-NZ" altLang="en-US" sz="2400" dirty="0"/>
              <a:t>Scholarship candidates are expected to demonstrate high-level critical thinking, abstraction and generalisation, and to integrate, synthesise and apply knowledge, skills, understanding and ideas to complex situations.  </a:t>
            </a:r>
          </a:p>
          <a:p>
            <a:pPr eaLnBrk="1" hangingPunct="1">
              <a:buFontTx/>
              <a:buNone/>
            </a:pPr>
            <a:r>
              <a:rPr lang="en-NZ" altLang="en-US" sz="2400" dirty="0"/>
              <a:t>    NZQA: </a:t>
            </a:r>
            <a:r>
              <a:rPr lang="en-NZ" altLang="en-US" sz="2400" dirty="0">
                <a:solidFill>
                  <a:schemeClr val="accent2"/>
                </a:solidFill>
              </a:rPr>
              <a:t>http://www.nzqa.govt.nz/qualifications-standards/awards/scholarship</a:t>
            </a:r>
          </a:p>
        </p:txBody>
      </p:sp>
    </p:spTree>
    <p:extLst>
      <p:ext uri="{BB962C8B-B14F-4D97-AF65-F5344CB8AC3E}">
        <p14:creationId xmlns:p14="http://schemas.microsoft.com/office/powerpoint/2010/main" val="379821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797C982C-E913-40B2-9F5E-65E10BEC0E78}"/>
              </a:ext>
            </a:extLst>
          </p:cNvPr>
          <p:cNvSpPr>
            <a:spLocks noGrp="1"/>
          </p:cNvSpPr>
          <p:nvPr>
            <p:ph type="title"/>
          </p:nvPr>
        </p:nvSpPr>
        <p:spPr/>
        <p:txBody>
          <a:bodyPr/>
          <a:lstStyle/>
          <a:p>
            <a:pPr eaLnBrk="1" hangingPunct="1"/>
            <a:r>
              <a:rPr lang="en-NZ" altLang="en-US" sz="3200" b="1"/>
              <a:t>And</a:t>
            </a:r>
          </a:p>
        </p:txBody>
      </p:sp>
      <p:sp>
        <p:nvSpPr>
          <p:cNvPr id="3" name="Content Placeholder 2">
            <a:extLst>
              <a:ext uri="{FF2B5EF4-FFF2-40B4-BE49-F238E27FC236}">
                <a16:creationId xmlns:a16="http://schemas.microsoft.com/office/drawing/2014/main" xmlns="" id="{A1B8BC28-F495-440D-9D9E-142A871258B4}"/>
              </a:ext>
            </a:extLst>
          </p:cNvPr>
          <p:cNvSpPr>
            <a:spLocks noGrp="1"/>
          </p:cNvSpPr>
          <p:nvPr>
            <p:ph idx="1"/>
          </p:nvPr>
        </p:nvSpPr>
        <p:spPr>
          <a:xfrm>
            <a:off x="745435" y="1614488"/>
            <a:ext cx="9193213" cy="4878387"/>
          </a:xfrm>
        </p:spPr>
        <p:txBody>
          <a:bodyPr/>
          <a:lstStyle/>
          <a:p>
            <a:pPr marL="0" indent="0">
              <a:buNone/>
              <a:defRPr/>
            </a:pPr>
            <a:r>
              <a:rPr lang="en-GB" sz="2400" dirty="0"/>
              <a:t>Depending on the area of study, a student will display a range of: </a:t>
            </a:r>
            <a:endParaRPr lang="en-NZ" sz="2400" dirty="0"/>
          </a:p>
          <a:p>
            <a:pPr lvl="1" eaLnBrk="1" hangingPunct="1">
              <a:defRPr/>
            </a:pPr>
            <a:r>
              <a:rPr lang="en-GB" dirty="0"/>
              <a:t>comprehensive content knowledge (breadth and depth) </a:t>
            </a:r>
            <a:endParaRPr lang="en-NZ" dirty="0"/>
          </a:p>
          <a:p>
            <a:pPr lvl="1" eaLnBrk="1" hangingPunct="1">
              <a:defRPr/>
            </a:pPr>
            <a:r>
              <a:rPr lang="en-GB" dirty="0"/>
              <a:t>effective communication </a:t>
            </a:r>
            <a:endParaRPr lang="en-NZ" dirty="0"/>
          </a:p>
          <a:p>
            <a:pPr lvl="1" eaLnBrk="1" hangingPunct="1">
              <a:defRPr/>
            </a:pPr>
            <a:r>
              <a:rPr lang="en-GB" dirty="0"/>
              <a:t>original or sophisticated solutions, performances or approaches </a:t>
            </a:r>
            <a:endParaRPr lang="en-NZ" dirty="0"/>
          </a:p>
          <a:p>
            <a:pPr lvl="1" eaLnBrk="1" hangingPunct="1">
              <a:defRPr/>
            </a:pPr>
            <a:r>
              <a:rPr lang="en-GB" dirty="0"/>
              <a:t>critical evaluation </a:t>
            </a:r>
            <a:endParaRPr lang="en-NZ" dirty="0"/>
          </a:p>
          <a:p>
            <a:pPr lvl="1" eaLnBrk="1" hangingPunct="1">
              <a:defRPr/>
            </a:pPr>
            <a:r>
              <a:rPr lang="en-GB" dirty="0"/>
              <a:t>flexible thinking in unfamiliar/unexpected contexts. </a:t>
            </a:r>
            <a:endParaRPr lang="en-NZ" dirty="0"/>
          </a:p>
          <a:p>
            <a:pPr eaLnBrk="1" hangingPunct="1">
              <a:defRPr/>
            </a:pPr>
            <a:endParaRPr lang="en-NZ" dirty="0"/>
          </a:p>
        </p:txBody>
      </p:sp>
      <p:pic>
        <p:nvPicPr>
          <p:cNvPr id="6148" name="Picture 4">
            <a:extLst>
              <a:ext uri="{FF2B5EF4-FFF2-40B4-BE49-F238E27FC236}">
                <a16:creationId xmlns:a16="http://schemas.microsoft.com/office/drawing/2014/main" xmlns="" id="{A7103D63-DB84-4B2D-AEF5-5954ABEF8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707" y="4129881"/>
            <a:ext cx="1517650" cy="172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91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C6FD27FA-EFA6-4B69-AF85-BEBA81A0BD6D}"/>
              </a:ext>
            </a:extLst>
          </p:cNvPr>
          <p:cNvSpPr>
            <a:spLocks noGrp="1"/>
          </p:cNvSpPr>
          <p:nvPr>
            <p:ph type="title"/>
          </p:nvPr>
        </p:nvSpPr>
        <p:spPr/>
        <p:txBody>
          <a:bodyPr/>
          <a:lstStyle/>
          <a:p>
            <a:r>
              <a:rPr lang="en-NZ" altLang="en-US" sz="3200" b="1"/>
              <a:t>Parameters of the New Zealand Scholarship Performance Standards</a:t>
            </a:r>
            <a:endParaRPr lang="en-NZ" altLang="en-US" sz="3200"/>
          </a:p>
        </p:txBody>
      </p:sp>
      <p:sp>
        <p:nvSpPr>
          <p:cNvPr id="3" name="Content Placeholder 2">
            <a:extLst>
              <a:ext uri="{FF2B5EF4-FFF2-40B4-BE49-F238E27FC236}">
                <a16:creationId xmlns:a16="http://schemas.microsoft.com/office/drawing/2014/main" xmlns="" id="{3CCD5C5B-053F-48A3-84CD-965FC2F428A6}"/>
              </a:ext>
            </a:extLst>
          </p:cNvPr>
          <p:cNvSpPr>
            <a:spLocks noGrp="1"/>
          </p:cNvSpPr>
          <p:nvPr>
            <p:ph idx="1"/>
          </p:nvPr>
        </p:nvSpPr>
        <p:spPr/>
        <p:txBody>
          <a:bodyPr/>
          <a:lstStyle/>
          <a:p>
            <a:pPr marL="0" indent="0">
              <a:buNone/>
              <a:defRPr/>
            </a:pPr>
            <a:endParaRPr lang="en-NZ" sz="2400" dirty="0"/>
          </a:p>
          <a:p>
            <a:pPr marL="0" indent="0">
              <a:buNone/>
              <a:defRPr/>
            </a:pPr>
            <a:r>
              <a:rPr lang="en-NZ" sz="2400" dirty="0"/>
              <a:t>They:</a:t>
            </a:r>
          </a:p>
          <a:p>
            <a:pPr>
              <a:defRPr/>
            </a:pPr>
            <a:r>
              <a:rPr lang="en-NZ" sz="2400" dirty="0"/>
              <a:t>are derived from the achievement objectives at Level 8 of the NZC (2007)  and/ or related documents</a:t>
            </a:r>
          </a:p>
          <a:p>
            <a:pPr>
              <a:defRPr/>
            </a:pPr>
            <a:r>
              <a:rPr lang="en-NZ" sz="2400" dirty="0"/>
              <a:t>assume lower level knowledge and skills</a:t>
            </a:r>
          </a:p>
          <a:p>
            <a:pPr>
              <a:defRPr/>
            </a:pPr>
            <a:r>
              <a:rPr lang="en-NZ" sz="2400" dirty="0"/>
              <a:t>expect students to demonstrate the critical thinking skills mentioned earlier</a:t>
            </a:r>
          </a:p>
          <a:p>
            <a:pPr>
              <a:defRPr/>
            </a:pPr>
            <a:endParaRPr lang="en-NZ" sz="2400" dirty="0"/>
          </a:p>
        </p:txBody>
      </p:sp>
    </p:spTree>
    <p:extLst>
      <p:ext uri="{BB962C8B-B14F-4D97-AF65-F5344CB8AC3E}">
        <p14:creationId xmlns:p14="http://schemas.microsoft.com/office/powerpoint/2010/main" val="199585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BAA53D7B-AEC3-4E20-860B-E4E3EA19C477}"/>
              </a:ext>
            </a:extLst>
          </p:cNvPr>
          <p:cNvSpPr>
            <a:spLocks noGrp="1"/>
          </p:cNvSpPr>
          <p:nvPr>
            <p:ph type="title"/>
          </p:nvPr>
        </p:nvSpPr>
        <p:spPr/>
        <p:txBody>
          <a:bodyPr/>
          <a:lstStyle/>
          <a:p>
            <a:r>
              <a:rPr lang="en-NZ" altLang="en-US" sz="3200" b="1"/>
              <a:t>The Current New Zealand Scholarship Performance Standards</a:t>
            </a:r>
          </a:p>
        </p:txBody>
      </p:sp>
      <p:sp>
        <p:nvSpPr>
          <p:cNvPr id="3" name="Content Placeholder 2">
            <a:extLst>
              <a:ext uri="{FF2B5EF4-FFF2-40B4-BE49-F238E27FC236}">
                <a16:creationId xmlns:a16="http://schemas.microsoft.com/office/drawing/2014/main" xmlns="" id="{98C5D7BA-3F94-4542-8693-DDE194C14F75}"/>
              </a:ext>
            </a:extLst>
          </p:cNvPr>
          <p:cNvSpPr>
            <a:spLocks noGrp="1"/>
          </p:cNvSpPr>
          <p:nvPr>
            <p:ph idx="1"/>
          </p:nvPr>
        </p:nvSpPr>
        <p:spPr/>
        <p:txBody>
          <a:bodyPr/>
          <a:lstStyle/>
          <a:p>
            <a:pPr marL="0" indent="0">
              <a:buNone/>
              <a:defRPr/>
            </a:pPr>
            <a:endParaRPr lang="en-NZ" sz="2400" dirty="0"/>
          </a:p>
          <a:p>
            <a:pPr marL="0" indent="0">
              <a:buNone/>
              <a:defRPr/>
            </a:pPr>
            <a:r>
              <a:rPr lang="en-NZ" sz="2400" dirty="0"/>
              <a:t>New Zealand Scholarship Performance Standards have:</a:t>
            </a:r>
          </a:p>
          <a:p>
            <a:pPr>
              <a:defRPr/>
            </a:pPr>
            <a:r>
              <a:rPr lang="en-NZ" sz="2400" dirty="0"/>
              <a:t>been developed with two generic performance descriptors for  ‘Scholarship’ and ‘Outstanding Scholarship’. This means that in all subjects the first part of the Performance Standard starts the same’</a:t>
            </a:r>
          </a:p>
          <a:p>
            <a:pPr>
              <a:defRPr/>
            </a:pPr>
            <a:r>
              <a:rPr lang="en-NZ" sz="2400" dirty="0"/>
              <a:t>Where necessary, subject specific information and definitions are included in the Explanatory Notes. Scholarship Biology has seven of these.</a:t>
            </a:r>
          </a:p>
        </p:txBody>
      </p:sp>
    </p:spTree>
    <p:extLst>
      <p:ext uri="{BB962C8B-B14F-4D97-AF65-F5344CB8AC3E}">
        <p14:creationId xmlns:p14="http://schemas.microsoft.com/office/powerpoint/2010/main" val="185656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77F93FCC-7069-4365-A4CD-70347CB2BA1B}"/>
              </a:ext>
            </a:extLst>
          </p:cNvPr>
          <p:cNvSpPr>
            <a:spLocks noGrp="1"/>
          </p:cNvSpPr>
          <p:nvPr>
            <p:ph type="title"/>
          </p:nvPr>
        </p:nvSpPr>
        <p:spPr/>
        <p:txBody>
          <a:bodyPr/>
          <a:lstStyle/>
          <a:p>
            <a:r>
              <a:rPr lang="en-NZ" altLang="en-US" sz="3200" b="1" dirty="0"/>
              <a:t>and</a:t>
            </a:r>
          </a:p>
        </p:txBody>
      </p:sp>
      <p:sp>
        <p:nvSpPr>
          <p:cNvPr id="10243" name="Content Placeholder 2">
            <a:extLst>
              <a:ext uri="{FF2B5EF4-FFF2-40B4-BE49-F238E27FC236}">
                <a16:creationId xmlns:a16="http://schemas.microsoft.com/office/drawing/2014/main" xmlns="" id="{59E54EFD-BBAF-498A-89CF-5F7A083F5B25}"/>
              </a:ext>
            </a:extLst>
          </p:cNvPr>
          <p:cNvSpPr>
            <a:spLocks noGrp="1"/>
          </p:cNvSpPr>
          <p:nvPr>
            <p:ph idx="1"/>
          </p:nvPr>
        </p:nvSpPr>
        <p:spPr>
          <a:xfrm>
            <a:off x="1232452" y="1690688"/>
            <a:ext cx="8798961" cy="4473575"/>
          </a:xfrm>
        </p:spPr>
        <p:txBody>
          <a:bodyPr>
            <a:normAutofit/>
          </a:bodyPr>
          <a:lstStyle/>
          <a:p>
            <a:r>
              <a:rPr lang="en-NZ" altLang="en-US" sz="2400" dirty="0"/>
              <a:t>Scholarship examination papers or formats of assessment for 2018 are not expected to differ significantly from those for previous years</a:t>
            </a:r>
          </a:p>
          <a:p>
            <a:endParaRPr lang="en-NZ" altLang="en-US" sz="2400" dirty="0"/>
          </a:p>
          <a:p>
            <a:r>
              <a:rPr lang="en-NZ" altLang="en-US" sz="2400" dirty="0"/>
              <a:t>However it is important that the Performance Standard and the Assessment Specifications for the current year are addressed when preparing for assessment</a:t>
            </a:r>
          </a:p>
          <a:p>
            <a:endParaRPr lang="en-NZ" altLang="en-US" sz="2400" dirty="0"/>
          </a:p>
          <a:p>
            <a:r>
              <a:rPr lang="en-NZ" altLang="en-US" sz="2400" dirty="0"/>
              <a:t>The Assessment Specifications for Biology for 2018 can be found at</a:t>
            </a:r>
          </a:p>
          <a:p>
            <a:pPr marL="0" indent="0">
              <a:buNone/>
            </a:pPr>
            <a:r>
              <a:rPr lang="en-NZ" altLang="en-US" sz="2400" dirty="0"/>
              <a:t> </a:t>
            </a:r>
            <a:r>
              <a:rPr lang="en-NZ" altLang="en-US" sz="2400" dirty="0">
                <a:solidFill>
                  <a:schemeClr val="accent2"/>
                </a:solidFill>
              </a:rPr>
              <a:t>http://www.nzqa.govt.nz/qualifications-standards/awards/new-zealand-scholarship/scholarship-subjects/scholarship-biology/</a:t>
            </a:r>
          </a:p>
        </p:txBody>
      </p:sp>
    </p:spTree>
    <p:extLst>
      <p:ext uri="{BB962C8B-B14F-4D97-AF65-F5344CB8AC3E}">
        <p14:creationId xmlns:p14="http://schemas.microsoft.com/office/powerpoint/2010/main" val="227387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52D30AD8-222F-42AF-8C42-065C873E1A5C}"/>
              </a:ext>
            </a:extLst>
          </p:cNvPr>
          <p:cNvSpPr>
            <a:spLocks noGrp="1"/>
          </p:cNvSpPr>
          <p:nvPr>
            <p:ph type="title"/>
          </p:nvPr>
        </p:nvSpPr>
        <p:spPr/>
        <p:txBody>
          <a:bodyPr/>
          <a:lstStyle/>
          <a:p>
            <a:pPr eaLnBrk="1" hangingPunct="1"/>
            <a:r>
              <a:rPr lang="en-NZ" altLang="en-US" sz="3200" b="1"/>
              <a:t>Who gets Scholarship</a:t>
            </a:r>
          </a:p>
        </p:txBody>
      </p:sp>
      <p:sp>
        <p:nvSpPr>
          <p:cNvPr id="3" name="Content Placeholder 2">
            <a:extLst>
              <a:ext uri="{FF2B5EF4-FFF2-40B4-BE49-F238E27FC236}">
                <a16:creationId xmlns:a16="http://schemas.microsoft.com/office/drawing/2014/main" xmlns="" id="{98A93740-D3DF-4C96-811A-105F92BDA90A}"/>
              </a:ext>
            </a:extLst>
          </p:cNvPr>
          <p:cNvSpPr>
            <a:spLocks noGrp="1"/>
          </p:cNvSpPr>
          <p:nvPr>
            <p:ph idx="1"/>
          </p:nvPr>
        </p:nvSpPr>
        <p:spPr/>
        <p:txBody>
          <a:bodyPr/>
          <a:lstStyle/>
          <a:p>
            <a:pPr marL="0" indent="0">
              <a:buNone/>
              <a:defRPr/>
            </a:pPr>
            <a:r>
              <a:rPr lang="en-AU" sz="2400" dirty="0"/>
              <a:t>Provided the standard is met:</a:t>
            </a:r>
            <a:endParaRPr lang="en-NZ" sz="2400" dirty="0"/>
          </a:p>
          <a:p>
            <a:pPr eaLnBrk="1" hangingPunct="1">
              <a:defRPr/>
            </a:pPr>
            <a:r>
              <a:rPr lang="en-AU" sz="2400" dirty="0"/>
              <a:t>Scholarship will be awarded to 3% of the Level 3 cohort, plus or minus 0.25%</a:t>
            </a:r>
            <a:endParaRPr lang="en-NZ" sz="2400" dirty="0"/>
          </a:p>
          <a:p>
            <a:pPr eaLnBrk="1" hangingPunct="1">
              <a:defRPr/>
            </a:pPr>
            <a:r>
              <a:rPr lang="en-AU" sz="2400" dirty="0"/>
              <a:t>Outstanding will be awarded to 0.3% to 0.4% of the Level 3 cohort</a:t>
            </a:r>
            <a:endParaRPr lang="en-NZ" sz="2400" dirty="0"/>
          </a:p>
          <a:p>
            <a:pPr marL="0" indent="0">
              <a:buNone/>
              <a:defRPr/>
            </a:pPr>
            <a:r>
              <a:rPr lang="en-AU" sz="2400" dirty="0"/>
              <a:t> </a:t>
            </a:r>
            <a:endParaRPr lang="en-NZ" sz="2400" dirty="0"/>
          </a:p>
          <a:p>
            <a:pPr marL="0" indent="0">
              <a:buNone/>
              <a:defRPr/>
            </a:pPr>
            <a:r>
              <a:rPr lang="en-AU" sz="2400" dirty="0"/>
              <a:t>For small cohorts (&lt; 1000 candidates), the 3% figure may vary by plus or minus 5 candidates.</a:t>
            </a:r>
            <a:endParaRPr lang="en-NZ" sz="2400" dirty="0"/>
          </a:p>
          <a:p>
            <a:pPr eaLnBrk="1" hangingPunct="1">
              <a:defRPr/>
            </a:pPr>
            <a:endParaRPr lang="en-NZ" sz="2400" dirty="0"/>
          </a:p>
        </p:txBody>
      </p:sp>
      <p:pic>
        <p:nvPicPr>
          <p:cNvPr id="11268" name="Picture 4">
            <a:extLst>
              <a:ext uri="{FF2B5EF4-FFF2-40B4-BE49-F238E27FC236}">
                <a16:creationId xmlns:a16="http://schemas.microsoft.com/office/drawing/2014/main" xmlns="" id="{C9E2EEF7-7399-42E7-A17A-ED743B8F5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25" y="5229226"/>
            <a:ext cx="2128838"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16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F35D1F36-9D8D-4BFF-B33B-5A9F409F4375}"/>
              </a:ext>
            </a:extLst>
          </p:cNvPr>
          <p:cNvSpPr>
            <a:spLocks noGrp="1"/>
          </p:cNvSpPr>
          <p:nvPr>
            <p:ph type="title"/>
          </p:nvPr>
        </p:nvSpPr>
        <p:spPr/>
        <p:txBody>
          <a:bodyPr/>
          <a:lstStyle/>
          <a:p>
            <a:pPr eaLnBrk="1" hangingPunct="1"/>
            <a:r>
              <a:rPr lang="en-NZ" altLang="en-US" sz="3200" b="1"/>
              <a:t>How is each Standard Assessed</a:t>
            </a:r>
          </a:p>
        </p:txBody>
      </p:sp>
      <p:sp>
        <p:nvSpPr>
          <p:cNvPr id="13315" name="Content Placeholder 2">
            <a:extLst>
              <a:ext uri="{FF2B5EF4-FFF2-40B4-BE49-F238E27FC236}">
                <a16:creationId xmlns:a16="http://schemas.microsoft.com/office/drawing/2014/main" xmlns="" id="{72D9F889-03D1-4B19-AD98-80383E0C2066}"/>
              </a:ext>
            </a:extLst>
          </p:cNvPr>
          <p:cNvSpPr>
            <a:spLocks noGrp="1"/>
          </p:cNvSpPr>
          <p:nvPr>
            <p:ph idx="1"/>
          </p:nvPr>
        </p:nvSpPr>
        <p:spPr/>
        <p:txBody>
          <a:bodyPr/>
          <a:lstStyle/>
          <a:p>
            <a:pPr eaLnBrk="1" hangingPunct="1"/>
            <a:r>
              <a:rPr lang="en-NZ" altLang="en-US" sz="2400" dirty="0"/>
              <a:t>NZQA has a group of Education experts who advise them with assessment management and best practise. They have said that there should be a minimum of 3 and a maximum of 6 components to be assessed for each subject. For Biology this is 3 again for 2018.</a:t>
            </a:r>
          </a:p>
          <a:p>
            <a:pPr eaLnBrk="1" hangingPunct="1"/>
            <a:endParaRPr lang="en-NZ" altLang="en-US" sz="2400" dirty="0"/>
          </a:p>
          <a:p>
            <a:pPr eaLnBrk="1" hangingPunct="1"/>
            <a:r>
              <a:rPr lang="en-NZ" altLang="en-US" sz="2400" dirty="0"/>
              <a:t>They have also said that each component assessed should be designed to elicit unique information about candidates abilities. </a:t>
            </a:r>
          </a:p>
        </p:txBody>
      </p:sp>
    </p:spTree>
    <p:extLst>
      <p:ext uri="{BB962C8B-B14F-4D97-AF65-F5344CB8AC3E}">
        <p14:creationId xmlns:p14="http://schemas.microsoft.com/office/powerpoint/2010/main" val="102356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F73D0FC9-71B2-4531-90C5-401D2625281F}"/>
              </a:ext>
            </a:extLst>
          </p:cNvPr>
          <p:cNvSpPr>
            <a:spLocks noGrp="1"/>
          </p:cNvSpPr>
          <p:nvPr>
            <p:ph type="title"/>
          </p:nvPr>
        </p:nvSpPr>
        <p:spPr/>
        <p:txBody>
          <a:bodyPr/>
          <a:lstStyle/>
          <a:p>
            <a:r>
              <a:rPr lang="en-NZ" altLang="en-US" sz="3200" b="1" dirty="0"/>
              <a:t>Marking</a:t>
            </a:r>
          </a:p>
        </p:txBody>
      </p:sp>
      <p:sp>
        <p:nvSpPr>
          <p:cNvPr id="14339" name="Content Placeholder 2">
            <a:extLst>
              <a:ext uri="{FF2B5EF4-FFF2-40B4-BE49-F238E27FC236}">
                <a16:creationId xmlns:a16="http://schemas.microsoft.com/office/drawing/2014/main" xmlns="" id="{6C311D7D-013C-4B91-878D-F3E394170C2F}"/>
              </a:ext>
            </a:extLst>
          </p:cNvPr>
          <p:cNvSpPr>
            <a:spLocks noGrp="1"/>
          </p:cNvSpPr>
          <p:nvPr>
            <p:ph idx="1"/>
          </p:nvPr>
        </p:nvSpPr>
        <p:spPr>
          <a:xfrm>
            <a:off x="2711450" y="1773238"/>
            <a:ext cx="7391400" cy="4895850"/>
          </a:xfrm>
        </p:spPr>
        <p:txBody>
          <a:bodyPr>
            <a:normAutofit lnSpcReduction="10000"/>
          </a:bodyPr>
          <a:lstStyle/>
          <a:p>
            <a:r>
              <a:rPr lang="en-NZ" altLang="en-US" sz="2400"/>
              <a:t>Each component is marked using a 0 – 8 scale</a:t>
            </a:r>
          </a:p>
          <a:p>
            <a:endParaRPr lang="en-NZ" altLang="en-US" sz="2400"/>
          </a:p>
          <a:p>
            <a:r>
              <a:rPr lang="en-NZ" altLang="en-US" sz="2400"/>
              <a:t>Marks of  7 and 8 indicate outstanding performance for that component</a:t>
            </a:r>
          </a:p>
          <a:p>
            <a:endParaRPr lang="en-NZ" altLang="en-US" sz="2400"/>
          </a:p>
          <a:p>
            <a:r>
              <a:rPr lang="en-NZ" altLang="en-US" sz="2400"/>
              <a:t>Marks of 5 and 6 indicate scholarship performance for that component</a:t>
            </a:r>
          </a:p>
          <a:p>
            <a:endParaRPr lang="en-NZ" altLang="en-US" sz="2400"/>
          </a:p>
          <a:p>
            <a:r>
              <a:rPr lang="en-NZ" altLang="en-US" sz="2400"/>
              <a:t>Marks of 1 to 4 indicate some understanding relevant to the question</a:t>
            </a:r>
          </a:p>
          <a:p>
            <a:endParaRPr lang="en-NZ" altLang="en-US" sz="2400"/>
          </a:p>
          <a:p>
            <a:r>
              <a:rPr lang="en-NZ" altLang="en-US" sz="2400"/>
              <a:t>0 means there is no relevant information given</a:t>
            </a:r>
          </a:p>
        </p:txBody>
      </p:sp>
    </p:spTree>
    <p:extLst>
      <p:ext uri="{BB962C8B-B14F-4D97-AF65-F5344CB8AC3E}">
        <p14:creationId xmlns:p14="http://schemas.microsoft.com/office/powerpoint/2010/main" val="934490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1393</Words>
  <Application>Microsoft Office PowerPoint</Application>
  <PresentationFormat>Custom</PresentationFormat>
  <Paragraphs>120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Scholarship </vt:lpstr>
      <vt:lpstr>PowerPoint Presentation</vt:lpstr>
      <vt:lpstr>And</vt:lpstr>
      <vt:lpstr>Parameters of the New Zealand Scholarship Performance Standards</vt:lpstr>
      <vt:lpstr>The Current New Zealand Scholarship Performance Standards</vt:lpstr>
      <vt:lpstr>and</vt:lpstr>
      <vt:lpstr>Who gets Scholarship</vt:lpstr>
      <vt:lpstr>How is each Standard Assessed</vt:lpstr>
      <vt:lpstr>Marking</vt:lpstr>
      <vt:lpstr>The Challenge of the Standards</vt:lpstr>
      <vt:lpstr>PowerPoint Presentation</vt:lpstr>
      <vt:lpstr>Resources</vt:lpstr>
      <vt:lpstr>Resources</vt:lpstr>
      <vt:lpstr>PowerPoint Presentation</vt:lpstr>
      <vt:lpstr>Questions Please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dc:title>
  <dc:creator>Mike Pallin</dc:creator>
  <cp:lastModifiedBy>Anne Ryan</cp:lastModifiedBy>
  <cp:revision>14</cp:revision>
  <dcterms:created xsi:type="dcterms:W3CDTF">2018-03-29T20:35:10Z</dcterms:created>
  <dcterms:modified xsi:type="dcterms:W3CDTF">2018-04-04T05:13:59Z</dcterms:modified>
</cp:coreProperties>
</file>