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  <p:sldMasterId id="2147483732" r:id="rId7"/>
    <p:sldMasterId id="2147483744" r:id="rId8"/>
  </p:sldMasterIdLst>
  <p:sldIdLst>
    <p:sldId id="256" r:id="rId9"/>
    <p:sldId id="260" r:id="rId10"/>
    <p:sldId id="263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258" r:id="rId21"/>
    <p:sldId id="277" r:id="rId22"/>
    <p:sldId id="361" r:id="rId23"/>
    <p:sldId id="364" r:id="rId24"/>
    <p:sldId id="362" r:id="rId25"/>
    <p:sldId id="363" r:id="rId26"/>
    <p:sldId id="369" r:id="rId27"/>
    <p:sldId id="368" r:id="rId28"/>
    <p:sldId id="367" r:id="rId29"/>
    <p:sldId id="366" r:id="rId30"/>
    <p:sldId id="365" r:id="rId31"/>
    <p:sldId id="306" r:id="rId32"/>
    <p:sldId id="370" r:id="rId33"/>
    <p:sldId id="380" r:id="rId34"/>
    <p:sldId id="379" r:id="rId35"/>
    <p:sldId id="378" r:id="rId36"/>
    <p:sldId id="377" r:id="rId37"/>
    <p:sldId id="376" r:id="rId38"/>
    <p:sldId id="375" r:id="rId39"/>
    <p:sldId id="390" r:id="rId40"/>
    <p:sldId id="374" r:id="rId41"/>
    <p:sldId id="372" r:id="rId42"/>
    <p:sldId id="293" r:id="rId43"/>
    <p:sldId id="371" r:id="rId44"/>
    <p:sldId id="389" r:id="rId45"/>
    <p:sldId id="388" r:id="rId46"/>
    <p:sldId id="387" r:id="rId47"/>
    <p:sldId id="386" r:id="rId48"/>
    <p:sldId id="385" r:id="rId49"/>
    <p:sldId id="384" r:id="rId50"/>
    <p:sldId id="383" r:id="rId51"/>
    <p:sldId id="382" r:id="rId52"/>
    <p:sldId id="392" r:id="rId53"/>
    <p:sldId id="307" r:id="rId54"/>
    <p:sldId id="457" r:id="rId55"/>
    <p:sldId id="456" r:id="rId56"/>
    <p:sldId id="458" r:id="rId57"/>
    <p:sldId id="295" r:id="rId58"/>
    <p:sldId id="391" r:id="rId59"/>
    <p:sldId id="401" r:id="rId60"/>
    <p:sldId id="400" r:id="rId61"/>
    <p:sldId id="399" r:id="rId62"/>
    <p:sldId id="398" r:id="rId63"/>
    <p:sldId id="397" r:id="rId64"/>
    <p:sldId id="396" r:id="rId65"/>
    <p:sldId id="395" r:id="rId66"/>
    <p:sldId id="393" r:id="rId67"/>
    <p:sldId id="394" r:id="rId68"/>
    <p:sldId id="318" r:id="rId69"/>
    <p:sldId id="381" r:id="rId70"/>
    <p:sldId id="411" r:id="rId71"/>
    <p:sldId id="410" r:id="rId72"/>
    <p:sldId id="409" r:id="rId73"/>
    <p:sldId id="408" r:id="rId74"/>
    <p:sldId id="407" r:id="rId75"/>
    <p:sldId id="406" r:id="rId76"/>
    <p:sldId id="405" r:id="rId77"/>
    <p:sldId id="404" r:id="rId78"/>
    <p:sldId id="403" r:id="rId79"/>
    <p:sldId id="329" r:id="rId80"/>
    <p:sldId id="402" r:id="rId81"/>
    <p:sldId id="421" r:id="rId82"/>
    <p:sldId id="420" r:id="rId83"/>
    <p:sldId id="419" r:id="rId84"/>
    <p:sldId id="418" r:id="rId85"/>
    <p:sldId id="417" r:id="rId86"/>
    <p:sldId id="416" r:id="rId87"/>
    <p:sldId id="454" r:id="rId88"/>
    <p:sldId id="455" r:id="rId89"/>
    <p:sldId id="415" r:id="rId90"/>
    <p:sldId id="433" r:id="rId91"/>
    <p:sldId id="412" r:id="rId92"/>
    <p:sldId id="431" r:id="rId93"/>
    <p:sldId id="430" r:id="rId94"/>
    <p:sldId id="429" r:id="rId95"/>
    <p:sldId id="428" r:id="rId96"/>
    <p:sldId id="427" r:id="rId97"/>
    <p:sldId id="426" r:id="rId98"/>
    <p:sldId id="425" r:id="rId99"/>
    <p:sldId id="424" r:id="rId100"/>
    <p:sldId id="423" r:id="rId101"/>
    <p:sldId id="262" r:id="rId102"/>
    <p:sldId id="340" r:id="rId103"/>
    <p:sldId id="434" r:id="rId104"/>
    <p:sldId id="435" r:id="rId105"/>
    <p:sldId id="436" r:id="rId106"/>
    <p:sldId id="437" r:id="rId107"/>
    <p:sldId id="438" r:id="rId108"/>
    <p:sldId id="439" r:id="rId109"/>
    <p:sldId id="440" r:id="rId110"/>
    <p:sldId id="441" r:id="rId111"/>
    <p:sldId id="442" r:id="rId112"/>
    <p:sldId id="443" r:id="rId113"/>
    <p:sldId id="444" r:id="rId114"/>
    <p:sldId id="445" r:id="rId115"/>
    <p:sldId id="446" r:id="rId116"/>
    <p:sldId id="447" r:id="rId117"/>
    <p:sldId id="448" r:id="rId118"/>
    <p:sldId id="449" r:id="rId119"/>
    <p:sldId id="450" r:id="rId120"/>
    <p:sldId id="451" r:id="rId121"/>
    <p:sldId id="452" r:id="rId122"/>
    <p:sldId id="453" r:id="rId12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2" autoAdjust="0"/>
    <p:restoredTop sz="94645" autoAdjust="0"/>
  </p:normalViewPr>
  <p:slideViewPr>
    <p:cSldViewPr snapToGrid="0" snapToObjects="1">
      <p:cViewPr>
        <p:scale>
          <a:sx n="44" d="100"/>
          <a:sy n="44" d="100"/>
        </p:scale>
        <p:origin x="-936" y="-3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15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13" Type="http://schemas.openxmlformats.org/officeDocument/2006/relationships/slide" Target="slides/slide105.xml"/><Relationship Id="rId118" Type="http://schemas.openxmlformats.org/officeDocument/2006/relationships/slide" Target="slides/slide110.xml"/><Relationship Id="rId12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16" Type="http://schemas.openxmlformats.org/officeDocument/2006/relationships/slide" Target="slides/slide108.xml"/><Relationship Id="rId124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11" Type="http://schemas.openxmlformats.org/officeDocument/2006/relationships/slide" Target="slides/slide10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127" Type="http://schemas.openxmlformats.org/officeDocument/2006/relationships/tableStyles" Target="tableStyle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61" Type="http://schemas.openxmlformats.org/officeDocument/2006/relationships/slide" Target="slides/slide53.xml"/><Relationship Id="rId82" Type="http://schemas.openxmlformats.org/officeDocument/2006/relationships/slide" Target="slides/slide7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9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8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35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01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71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66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86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59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76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37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8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97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13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41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63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7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74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17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4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05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7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7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77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87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53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01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3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58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19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00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93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892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31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73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44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17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543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223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76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513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54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572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3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409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617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878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662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333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822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048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445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301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867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0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381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381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944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444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576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505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38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068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254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054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6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706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005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770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716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834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840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071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653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948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965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7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79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606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51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590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651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977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885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811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152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2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C0A2-BB0B-7849-B5B5-3AC32B4AD66A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3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C0A2-BB0B-7849-B5B5-3AC32B4AD66A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BDD2-FDEA-7341-811F-B8D21E0A3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5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8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1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0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4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4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3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C0A2-BB0B-7849-B5B5-3AC32B4AD6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BDD2-FDEA-7341-811F-B8D21E0A34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7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Quiz%20Sounds/A.mp3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8.xml"/><Relationship Id="rId6" Type="http://schemas.openxmlformats.org/officeDocument/2006/relationships/hyperlink" Target="Quiz%20Sounds/D.mp3" TargetMode="External"/><Relationship Id="rId5" Type="http://schemas.openxmlformats.org/officeDocument/2006/relationships/hyperlink" Target="Quiz%20Sounds/C.mp3" TargetMode="External"/><Relationship Id="rId4" Type="http://schemas.openxmlformats.org/officeDocument/2006/relationships/hyperlink" Target="Quiz%20Sounds/B.mp3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2004" y="5103674"/>
            <a:ext cx="58833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5400" b="1">
                <a:latin typeface="Arial"/>
              </a:defRPr>
            </a:pPr>
            <a:r>
              <a:t>STEMM Student Challenge 2017</a:t>
            </a:r>
            <a:endParaRPr lang="en-US" sz="5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62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Q8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Peruvian word is the name given to seabird droppings used as fertiliser?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32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is the square root of 0.0081</a:t>
            </a:r>
            <a:br/>
            <a:r>
              <a:t>A. 0.09		B.  0.9		C. 0.91		D.  0.009</a:t>
            </a:r>
            <a:br/>
            <a:r>
              <a:t>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1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A</a:t>
            </a:r>
            <a:br/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96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The muscles found in the front of your thighs are known as what?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5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 Quadriceps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01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How many dimensions would the shadow of a four-dimensional object have?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61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Three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75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How many sides does a nonagon have?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4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 9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31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A single piece of coiled DNA is known as a?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8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 Chromosome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90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Q9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natural plant process gets its name from the Greek words meaning "light" and "together"?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57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True or false? Venus has more atmospheric pressure than Earth?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50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 True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10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What's the term for a plant that lives more that two years?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81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Perennial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5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'Cascade', 'horsetail', 'plunge' and 'tiered' are types of what?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6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 Waterfall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Q10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Did the Apple iPhone first become available in 2005, 2006 or 2007?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05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Arial"/>
                <a:cs typeface="Arial"/>
              </a:rPr>
              <a:t>ANSWERS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pPr marL="0" indent="0" algn="ctr">
              <a:buNone/>
              <a:defRPr sz="6000" b="1"/>
            </a:pPr>
            <a:r>
              <a:t>ROUND 1</a:t>
            </a:r>
            <a:br/>
            <a:r>
              <a:t/>
            </a:r>
            <a:br/>
            <a:r>
              <a:t>Junior Section</a:t>
            </a:r>
            <a:br/>
            <a:r>
              <a:t>Years 9-10</a:t>
            </a:r>
            <a:endParaRPr lang="en-GB" sz="6000" b="1" baseline="3000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7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Q1:</a:t>
            </a:r>
            <a:br/>
            <a:r>
              <a:t>In terms of electricity, what does DC stand for?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 Direct current</a:t>
            </a:r>
          </a:p>
        </p:txBody>
      </p:sp>
    </p:spTree>
    <p:extLst>
      <p:ext uri="{BB962C8B-B14F-4D97-AF65-F5344CB8AC3E}">
        <p14:creationId xmlns:p14="http://schemas.microsoft.com/office/powerpoint/2010/main" val="26322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Q2:</a:t>
            </a:r>
            <a:br/>
            <a:r>
              <a:t>What is the chemical symbol for gold?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 Au</a:t>
            </a:r>
          </a:p>
        </p:txBody>
      </p:sp>
    </p:spTree>
    <p:extLst>
      <p:ext uri="{BB962C8B-B14F-4D97-AF65-F5344CB8AC3E}">
        <p14:creationId xmlns:p14="http://schemas.microsoft.com/office/powerpoint/2010/main" val="16374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Q3:</a:t>
            </a:r>
            <a:br/>
            <a:r>
              <a:t>What is five percent of 50?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Two and a half</a:t>
            </a:r>
          </a:p>
        </p:txBody>
      </p:sp>
    </p:spTree>
    <p:extLst>
      <p:ext uri="{BB962C8B-B14F-4D97-AF65-F5344CB8AC3E}">
        <p14:creationId xmlns:p14="http://schemas.microsoft.com/office/powerpoint/2010/main" val="19643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rPr dirty="0"/>
              <a:t>Q4:</a:t>
            </a:r>
            <a:br>
              <a:rPr dirty="0"/>
            </a:br>
            <a:endParaRPr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/>
              <a:t/>
            </a:r>
            <a:br>
              <a:rPr dirty="0"/>
            </a:br>
            <a:endParaRPr lang="en-NZ" dirty="0" smtClean="0"/>
          </a:p>
          <a:p>
            <a:r>
              <a:rPr dirty="0" smtClean="0"/>
              <a:t>Answer</a:t>
            </a:r>
            <a:r>
              <a:rPr dirty="0"/>
              <a:t>: Marie Curie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38" y="234500"/>
            <a:ext cx="5178879" cy="389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>
            <a:normAutofit fontScale="90000"/>
          </a:bodyPr>
          <a:lstStyle/>
          <a:p>
            <a:pPr algn="l"/>
            <a:r>
              <a:t>Q5:</a:t>
            </a:r>
            <a:br/>
            <a:r>
              <a:t>What blood group do you belong to if you're a universal donor?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O</a:t>
            </a:r>
          </a:p>
        </p:txBody>
      </p:sp>
    </p:spTree>
    <p:extLst>
      <p:ext uri="{BB962C8B-B14F-4D97-AF65-F5344CB8AC3E}">
        <p14:creationId xmlns:p14="http://schemas.microsoft.com/office/powerpoint/2010/main" val="2092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>
            <a:normAutofit fontScale="90000"/>
          </a:bodyPr>
          <a:lstStyle/>
          <a:p>
            <a:pPr algn="l"/>
            <a:r>
              <a:t>Q6:</a:t>
            </a:r>
            <a:br/>
            <a:r>
              <a:t>Did the original Sony Playstation use CDs or cartridges to play games?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 CDs</a:t>
            </a:r>
          </a:p>
        </p:txBody>
      </p:sp>
    </p:spTree>
    <p:extLst>
      <p:ext uri="{BB962C8B-B14F-4D97-AF65-F5344CB8AC3E}">
        <p14:creationId xmlns:p14="http://schemas.microsoft.com/office/powerpoint/2010/main" val="20519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Arial"/>
                <a:cs typeface="Arial"/>
              </a:rPr>
              <a:t>QUESTIONS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pPr marL="0" indent="0" algn="ctr">
              <a:buNone/>
              <a:defRPr sz="6000" b="1"/>
            </a:pPr>
            <a:r>
              <a:t>ROUND 1</a:t>
            </a:r>
            <a:br/>
            <a:r>
              <a:t/>
            </a:r>
            <a:br/>
            <a:r>
              <a:t>Junior Section</a:t>
            </a:r>
            <a:br/>
            <a:r>
              <a:t>Years 9-10</a:t>
            </a:r>
            <a:endParaRPr lang="en-US" sz="6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68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Q7:</a:t>
            </a:r>
            <a:br/>
            <a:r>
              <a:t>What happens to pearls when dropped in vinegar?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They melt/dissolve</a:t>
            </a:r>
          </a:p>
        </p:txBody>
      </p:sp>
    </p:spTree>
    <p:extLst>
      <p:ext uri="{BB962C8B-B14F-4D97-AF65-F5344CB8AC3E}">
        <p14:creationId xmlns:p14="http://schemas.microsoft.com/office/powerpoint/2010/main" val="76416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>
            <a:normAutofit fontScale="90000"/>
          </a:bodyPr>
          <a:lstStyle/>
          <a:p>
            <a:pPr algn="l"/>
            <a:r>
              <a:t>Q8:</a:t>
            </a:r>
            <a:br/>
            <a:r>
              <a:t>What Peruvian word is the name given to seabird droppings used as fertiliser?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Guano</a:t>
            </a:r>
          </a:p>
        </p:txBody>
      </p:sp>
    </p:spTree>
    <p:extLst>
      <p:ext uri="{BB962C8B-B14F-4D97-AF65-F5344CB8AC3E}">
        <p14:creationId xmlns:p14="http://schemas.microsoft.com/office/powerpoint/2010/main" val="7816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>
            <a:normAutofit fontScale="90000"/>
          </a:bodyPr>
          <a:lstStyle/>
          <a:p>
            <a:pPr algn="l"/>
            <a:r>
              <a:t>Q9:</a:t>
            </a:r>
            <a:br/>
            <a:r>
              <a:t>What natural plant process gets its name from the Greek words meaning "light" and "together"?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Photosynthesis</a:t>
            </a:r>
          </a:p>
        </p:txBody>
      </p:sp>
    </p:spTree>
    <p:extLst>
      <p:ext uri="{BB962C8B-B14F-4D97-AF65-F5344CB8AC3E}">
        <p14:creationId xmlns:p14="http://schemas.microsoft.com/office/powerpoint/2010/main" val="20450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Q10:</a:t>
            </a:r>
            <a:br/>
            <a:r>
              <a:t>Did the Apple iPhone first become available in 2005, 2006 or 2007?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 2007</a:t>
            </a:r>
          </a:p>
        </p:txBody>
      </p:sp>
    </p:spTree>
    <p:extLst>
      <p:ext uri="{BB962C8B-B14F-4D97-AF65-F5344CB8AC3E}">
        <p14:creationId xmlns:p14="http://schemas.microsoft.com/office/powerpoint/2010/main" val="1395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</a:rPr>
              <a:t>QUESTIONS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pPr marL="0" indent="0" algn="ctr">
              <a:buNone/>
              <a:defRPr sz="6000" b="1"/>
            </a:pPr>
            <a:r>
              <a:t>ROUND 2</a:t>
            </a:r>
            <a:br/>
            <a:r>
              <a:t/>
            </a:r>
            <a:br/>
            <a:r>
              <a:t>Junior Section</a:t>
            </a:r>
            <a:br/>
            <a:r>
              <a:t>Years 9-10</a:t>
            </a:r>
            <a:endParaRPr lang="en-US" sz="6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9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Q11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is the medical name for the windpipe?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7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Q12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How many degrees are there in a quadrilateral?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1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Q13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What's the metric prefix for "millionth"?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51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Q14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True or false? Electrons are not part of the nucleus?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92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Q15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do you call molten rock before it has erupted?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68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In terms of electricity, what does DC stand for?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2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Q16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did pessimist Hyman L. Lipman add to pencils in 1858?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21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Q17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are the first three arabic numerals?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4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Q18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does a cicada pass through its ovipositor?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85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Q19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The Panama Canal joins which two oceans?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2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Q20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is it called when a solid changes directly into a gas?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52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</a:rPr>
              <a:t>ANSWERS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pPr marL="0" indent="0" algn="ctr">
              <a:buNone/>
              <a:defRPr sz="6000" b="1"/>
            </a:pPr>
            <a:r>
              <a:t>ROUND 2</a:t>
            </a:r>
            <a:br/>
            <a:r>
              <a:t/>
            </a:r>
            <a:br/>
            <a:r>
              <a:t>Junior Section</a:t>
            </a:r>
            <a:br/>
            <a:r>
              <a:t>Years 9-10</a:t>
            </a:r>
            <a:endParaRPr lang="en-GB" sz="6000" b="1" baseline="3000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Q11:</a:t>
            </a:r>
            <a:br/>
            <a:r>
              <a:t>What is the medical name for the windpipe?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Trachea</a:t>
            </a:r>
          </a:p>
        </p:txBody>
      </p:sp>
    </p:spTree>
    <p:extLst>
      <p:ext uri="{BB962C8B-B14F-4D97-AF65-F5344CB8AC3E}">
        <p14:creationId xmlns:p14="http://schemas.microsoft.com/office/powerpoint/2010/main" val="32395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Q12:</a:t>
            </a:r>
            <a:br/>
            <a:r>
              <a:t>How many degrees are there in a quadrilateral?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360</a:t>
            </a:r>
          </a:p>
        </p:txBody>
      </p:sp>
    </p:spTree>
    <p:extLst>
      <p:ext uri="{BB962C8B-B14F-4D97-AF65-F5344CB8AC3E}">
        <p14:creationId xmlns:p14="http://schemas.microsoft.com/office/powerpoint/2010/main" val="16212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Q13:</a:t>
            </a:r>
            <a:br/>
            <a:r>
              <a:t>What's the metric prefix for "millionth"?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Micro</a:t>
            </a:r>
          </a:p>
        </p:txBody>
      </p:sp>
    </p:spTree>
    <p:extLst>
      <p:ext uri="{BB962C8B-B14F-4D97-AF65-F5344CB8AC3E}">
        <p14:creationId xmlns:p14="http://schemas.microsoft.com/office/powerpoint/2010/main" val="36144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Q14:</a:t>
            </a:r>
            <a:br/>
            <a:r>
              <a:t>True or false? Electrons are not part of the nucleus?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 True</a:t>
            </a:r>
          </a:p>
        </p:txBody>
      </p:sp>
    </p:spTree>
    <p:extLst>
      <p:ext uri="{BB962C8B-B14F-4D97-AF65-F5344CB8AC3E}">
        <p14:creationId xmlns:p14="http://schemas.microsoft.com/office/powerpoint/2010/main" val="7780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is the chemical symbol for gold?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Q15:</a:t>
            </a:r>
            <a:br/>
            <a:r>
              <a:t>What do you call molten rock before it has erupted?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 Magma</a:t>
            </a:r>
          </a:p>
        </p:txBody>
      </p:sp>
    </p:spTree>
    <p:extLst>
      <p:ext uri="{BB962C8B-B14F-4D97-AF65-F5344CB8AC3E}">
        <p14:creationId xmlns:p14="http://schemas.microsoft.com/office/powerpoint/2010/main" val="31180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Q16:</a:t>
            </a:r>
            <a:br/>
            <a:r>
              <a:t>What did pessimist Hyman L. Lipman add to pencils in 1858?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Erasers/Rubbers</a:t>
            </a:r>
          </a:p>
        </p:txBody>
      </p:sp>
    </p:spTree>
    <p:extLst>
      <p:ext uri="{BB962C8B-B14F-4D97-AF65-F5344CB8AC3E}">
        <p14:creationId xmlns:p14="http://schemas.microsoft.com/office/powerpoint/2010/main" val="10197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Q17:</a:t>
            </a:r>
            <a:br/>
            <a:r>
              <a:t>What are the first three arabic numerals?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1, 2, 3</a:t>
            </a:r>
          </a:p>
        </p:txBody>
      </p:sp>
    </p:spTree>
    <p:extLst>
      <p:ext uri="{BB962C8B-B14F-4D97-AF65-F5344CB8AC3E}">
        <p14:creationId xmlns:p14="http://schemas.microsoft.com/office/powerpoint/2010/main" val="8877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Q18:</a:t>
            </a:r>
            <a:br/>
            <a:r>
              <a:t>What does a cicada pass through its ovipositor?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Eggs</a:t>
            </a:r>
          </a:p>
        </p:txBody>
      </p:sp>
    </p:spTree>
    <p:extLst>
      <p:ext uri="{BB962C8B-B14F-4D97-AF65-F5344CB8AC3E}">
        <p14:creationId xmlns:p14="http://schemas.microsoft.com/office/powerpoint/2010/main" val="7389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Q19:</a:t>
            </a:r>
            <a:br/>
            <a:r>
              <a:t>The Panama Canal joins which two oceans?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 Atlantic and Pacific</a:t>
            </a:r>
          </a:p>
        </p:txBody>
      </p:sp>
    </p:spTree>
    <p:extLst>
      <p:ext uri="{BB962C8B-B14F-4D97-AF65-F5344CB8AC3E}">
        <p14:creationId xmlns:p14="http://schemas.microsoft.com/office/powerpoint/2010/main" val="302879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Q20:</a:t>
            </a:r>
            <a:br/>
            <a:r>
              <a:t>What is it called when a solid changes directly into a gas?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/>
              <a:t/>
            </a:r>
            <a:br>
              <a:rPr dirty="0"/>
            </a:br>
            <a:r>
              <a:rPr dirty="0"/>
              <a:t>Answer</a:t>
            </a:r>
            <a:r>
              <a:rPr/>
              <a:t>:  </a:t>
            </a:r>
            <a:r>
              <a:rPr smtClean="0"/>
              <a:t>Sublimation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05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8000" b="1" dirty="0" smtClean="0">
                <a:solidFill>
                  <a:prstClr val="white"/>
                </a:solidFill>
              </a:rPr>
              <a:t>PRACTICAL TASK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0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01127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92D2"/>
                </a:solidFill>
                <a:latin typeface="Arial"/>
                <a:cs typeface="Arial"/>
              </a:rPr>
              <a:t>PRACTICAL TASKS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075765"/>
            <a:ext cx="7916582" cy="42881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latin typeface="Arial"/>
                <a:cs typeface="Arial"/>
              </a:rPr>
              <a:t>1.		Identify the vegetables A, B, C, D</a:t>
            </a:r>
          </a:p>
          <a:p>
            <a:pPr marL="742950" indent="-742950">
              <a:buAutoNum type="arabicPeriod"/>
            </a:pPr>
            <a:endParaRPr lang="en-US" sz="9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600" dirty="0" smtClean="0">
                <a:latin typeface="Arial"/>
                <a:cs typeface="Arial"/>
              </a:rPr>
              <a:t>2.		You have 3 minutes to identify 				by touch, the 4 fruit in the box</a:t>
            </a:r>
          </a:p>
          <a:p>
            <a:pPr marL="742950" indent="-742950">
              <a:buAutoNum type="arabicPeriod" startAt="2"/>
            </a:pPr>
            <a:endParaRPr lang="en-US" sz="9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600" dirty="0" smtClean="0">
                <a:latin typeface="Arial"/>
                <a:cs typeface="Arial"/>
              </a:rPr>
              <a:t>3.		Identify the 4 native birds </a:t>
            </a:r>
            <a:r>
              <a:rPr lang="en-US" sz="3600" dirty="0" smtClean="0">
                <a:latin typeface="Arial"/>
                <a:cs typeface="Arial"/>
                <a:hlinkClick r:id="rId3" action="ppaction://hlinkfile"/>
              </a:rPr>
              <a:t>A</a:t>
            </a:r>
            <a:r>
              <a:rPr lang="en-US" sz="3600" dirty="0" smtClean="0">
                <a:latin typeface="Arial"/>
                <a:cs typeface="Arial"/>
              </a:rPr>
              <a:t>, </a:t>
            </a:r>
            <a:r>
              <a:rPr lang="en-US" sz="3600" dirty="0" smtClean="0">
                <a:latin typeface="Arial"/>
                <a:cs typeface="Arial"/>
                <a:hlinkClick r:id="rId4" action="ppaction://hlinkfile"/>
              </a:rPr>
              <a:t>B</a:t>
            </a:r>
            <a:r>
              <a:rPr lang="en-US" sz="3600" dirty="0" smtClean="0">
                <a:latin typeface="Arial"/>
                <a:cs typeface="Arial"/>
              </a:rPr>
              <a:t>, </a:t>
            </a:r>
            <a:r>
              <a:rPr lang="en-US" sz="3600" dirty="0" smtClean="0">
                <a:latin typeface="Arial"/>
                <a:cs typeface="Arial"/>
                <a:hlinkClick r:id="rId5" action="ppaction://hlinkfile"/>
              </a:rPr>
              <a:t>C</a:t>
            </a:r>
            <a:r>
              <a:rPr lang="en-US" sz="3600" dirty="0" smtClean="0">
                <a:latin typeface="Arial"/>
                <a:cs typeface="Arial"/>
              </a:rPr>
              <a:t>, </a:t>
            </a:r>
            <a:r>
              <a:rPr lang="en-US" sz="3600" dirty="0" smtClean="0">
                <a:latin typeface="Arial"/>
                <a:cs typeface="Arial"/>
                <a:hlinkClick r:id="rId6" action="ppaction://hlinkfile"/>
              </a:rPr>
              <a:t>D</a:t>
            </a:r>
            <a:endParaRPr lang="en-US" sz="9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600" dirty="0" smtClean="0">
                <a:latin typeface="Arial"/>
                <a:cs typeface="Arial"/>
              </a:rPr>
              <a:t>4.		Cut a square of paper with an area 		of 400cms squared</a:t>
            </a:r>
          </a:p>
          <a:p>
            <a:pPr marL="742950" indent="-742950">
              <a:buAutoNum type="arabicPeriod" startAt="4"/>
            </a:pPr>
            <a:endParaRPr lang="en-US" sz="9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600" dirty="0" smtClean="0">
                <a:latin typeface="Arial"/>
                <a:cs typeface="Arial"/>
              </a:rPr>
              <a:t>5.		Place 100grams of sugar in the 				clear plastic cup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12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8000" b="1" dirty="0" smtClean="0">
                <a:solidFill>
                  <a:prstClr val="white"/>
                </a:solidFill>
              </a:rPr>
              <a:t>PRACTICAL TASK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FFFFFF"/>
                </a:solidFill>
                <a:latin typeface="Arial"/>
                <a:cs typeface="Arial"/>
              </a:rPr>
              <a:t>ANSWERS</a:t>
            </a:r>
            <a:endParaRPr lang="en-US" sz="5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5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01127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92D2"/>
                </a:solidFill>
                <a:latin typeface="Arial"/>
                <a:cs typeface="Arial"/>
              </a:rPr>
              <a:t>PRACTICAL TASKS ANSWERS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075765"/>
            <a:ext cx="7916582" cy="44823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latin typeface="Arial"/>
                <a:cs typeface="Arial"/>
              </a:rPr>
              <a:t>1.		A = Lettuce 				B = Spinach</a:t>
            </a:r>
          </a:p>
          <a:p>
            <a:pPr marL="0" indent="0">
              <a:buNone/>
            </a:pPr>
            <a:r>
              <a:rPr lang="en-US" sz="3600" dirty="0">
                <a:latin typeface="Arial"/>
                <a:cs typeface="Arial"/>
              </a:rPr>
              <a:t>	</a:t>
            </a:r>
            <a:r>
              <a:rPr lang="en-US" sz="3600" dirty="0" smtClean="0">
                <a:latin typeface="Arial"/>
                <a:cs typeface="Arial"/>
              </a:rPr>
              <a:t>	C = </a:t>
            </a:r>
            <a:r>
              <a:rPr lang="en-US" sz="3600" dirty="0" err="1" smtClean="0">
                <a:latin typeface="Arial"/>
                <a:cs typeface="Arial"/>
              </a:rPr>
              <a:t>Silverbeet</a:t>
            </a:r>
            <a:r>
              <a:rPr lang="en-US" sz="3600" dirty="0" smtClean="0">
                <a:latin typeface="Arial"/>
                <a:cs typeface="Arial"/>
              </a:rPr>
              <a:t>				D = Kale</a:t>
            </a:r>
          </a:p>
          <a:p>
            <a:pPr marL="742950" indent="-742950">
              <a:buAutoNum type="arabicPeriod"/>
            </a:pPr>
            <a:endParaRPr lang="en-US" sz="9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600" dirty="0" smtClean="0">
                <a:latin typeface="Arial"/>
                <a:cs typeface="Arial"/>
              </a:rPr>
              <a:t>2.		Mandarin, Lemon, Pear, </a:t>
            </a:r>
            <a:r>
              <a:rPr lang="en-US" sz="3600" dirty="0" err="1" smtClean="0">
                <a:latin typeface="Arial"/>
                <a:cs typeface="Arial"/>
              </a:rPr>
              <a:t>Feijoa</a:t>
            </a:r>
            <a:endParaRPr lang="en-US" sz="3600" dirty="0" smtClean="0">
              <a:latin typeface="Arial"/>
              <a:cs typeface="Arial"/>
            </a:endParaRPr>
          </a:p>
          <a:p>
            <a:pPr marL="228600" indent="-228600">
              <a:buAutoNum type="arabicPeriod" startAt="2"/>
            </a:pPr>
            <a:endParaRPr lang="en-US" sz="9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600" dirty="0" smtClean="0">
                <a:latin typeface="Arial"/>
                <a:cs typeface="Arial"/>
              </a:rPr>
              <a:t>3.		A = </a:t>
            </a:r>
            <a:r>
              <a:rPr lang="en-US" sz="3600" dirty="0" err="1" smtClean="0">
                <a:latin typeface="Arial"/>
                <a:cs typeface="Arial"/>
              </a:rPr>
              <a:t>Tui</a:t>
            </a:r>
            <a:r>
              <a:rPr lang="en-US" sz="3600" dirty="0" smtClean="0">
                <a:latin typeface="Arial"/>
                <a:cs typeface="Arial"/>
              </a:rPr>
              <a:t>						B = Kiwi</a:t>
            </a:r>
          </a:p>
          <a:p>
            <a:pPr marL="0" indent="0">
              <a:buNone/>
            </a:pPr>
            <a:r>
              <a:rPr lang="en-US" sz="3600" dirty="0" smtClean="0">
                <a:latin typeface="Arial"/>
                <a:cs typeface="Arial"/>
              </a:rPr>
              <a:t>		C = </a:t>
            </a:r>
            <a:r>
              <a:rPr lang="en-US" sz="3600" dirty="0" err="1" smtClean="0">
                <a:latin typeface="Arial"/>
                <a:cs typeface="Arial"/>
              </a:rPr>
              <a:t>Morepork</a:t>
            </a:r>
            <a:r>
              <a:rPr lang="en-US" sz="3600" dirty="0" smtClean="0">
                <a:latin typeface="Arial"/>
                <a:cs typeface="Arial"/>
              </a:rPr>
              <a:t> (</a:t>
            </a:r>
            <a:r>
              <a:rPr lang="en-US" sz="3600" dirty="0" err="1" smtClean="0">
                <a:latin typeface="Arial"/>
                <a:cs typeface="Arial"/>
              </a:rPr>
              <a:t>Ruru</a:t>
            </a:r>
            <a:r>
              <a:rPr lang="en-US" sz="3600" dirty="0" smtClean="0">
                <a:latin typeface="Arial"/>
                <a:cs typeface="Arial"/>
              </a:rPr>
              <a:t>)	D = Kea</a:t>
            </a:r>
          </a:p>
          <a:p>
            <a:pPr marL="742950" indent="-742950">
              <a:buAutoNum type="arabicPeriod" startAt="3"/>
            </a:pPr>
            <a:endParaRPr lang="en-US" sz="9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600" dirty="0" smtClean="0">
                <a:latin typeface="Arial"/>
                <a:cs typeface="Arial"/>
              </a:rPr>
              <a:t>4.		200 – 600 sq.cm = 1pt</a:t>
            </a:r>
          </a:p>
          <a:p>
            <a:pPr marL="0" indent="0">
              <a:buNone/>
            </a:pPr>
            <a:r>
              <a:rPr lang="en-US" sz="3600" dirty="0" smtClean="0">
                <a:latin typeface="Arial"/>
                <a:cs typeface="Arial"/>
              </a:rPr>
              <a:t>		300 – 500 sq.cm = 2pt</a:t>
            </a:r>
          </a:p>
          <a:p>
            <a:pPr marL="742950" indent="-742950">
              <a:buAutoNum type="arabicPeriod" startAt="4"/>
            </a:pPr>
            <a:endParaRPr lang="en-US" sz="9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600" dirty="0" smtClean="0">
                <a:latin typeface="Arial"/>
                <a:cs typeface="Arial"/>
              </a:rPr>
              <a:t>5.		90 – 110 grams = 1pt</a:t>
            </a:r>
          </a:p>
          <a:p>
            <a:pPr marL="0" indent="0">
              <a:buNone/>
            </a:pPr>
            <a:r>
              <a:rPr lang="en-US" sz="3600" dirty="0" smtClean="0">
                <a:latin typeface="Arial"/>
                <a:cs typeface="Arial"/>
              </a:rPr>
              <a:t>		95 – 105 grams = 2pt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41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is five percent of 50?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7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 QUESTIONS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pPr marL="0" indent="0" algn="ctr">
              <a:buNone/>
              <a:defRPr sz="6000" b="1"/>
            </a:pPr>
            <a:r>
              <a:t>ROUND 4</a:t>
            </a:r>
            <a:br/>
            <a:r>
              <a:t/>
            </a:r>
            <a:br/>
            <a:r>
              <a:t>Junior Section</a:t>
            </a:r>
            <a:br/>
            <a:r>
              <a:t>Years 9-10</a:t>
            </a:r>
            <a:endParaRPr lang="en-US" sz="6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9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Q21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maternal product do baby Koalas consume besides milk?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7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Q22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grain has the highest level of worldwide production? (Hint: Rice is second)?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20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Q23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letter denotes 1,024 bytes of memory in computer lingo?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29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Q24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Phobos and Deimos are moons of what planet?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3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Q25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Which is higher - the stratosphere or the troposphere?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9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Q26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nationality was Erno Rubik, inventor of the Rubik's Cube?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41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Q27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A clock that reads 4:30 is placed on a table so that the minute hand points East.  In what direction is the hour hand pointing?</a:t>
            </a:r>
            <a:br/>
            <a:r>
              <a:t>A.  N		B.  NW		C.  NE		D.  SE</a:t>
            </a:r>
            <a:br/>
            <a:r>
              <a:t>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0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Q28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Infrared light has a wavelength that is too long or short to be visible for humans?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62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Q29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True or false? Formic acid is found in bee venom?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51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rPr dirty="0" smtClean="0"/>
              <a:t>Q4</a:t>
            </a:r>
            <a:r>
              <a:rPr lang="en-NZ" dirty="0" smtClean="0"/>
              <a:t> </a:t>
            </a:r>
            <a:r>
              <a:rPr lang="en-NZ" sz="4000" dirty="0"/>
              <a:t>Who is this famous scientist</a:t>
            </a:r>
            <a:r>
              <a:rPr lang="en-NZ" sz="4000" dirty="0" smtClean="0"/>
              <a:t>?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48" y="1417638"/>
            <a:ext cx="5004539" cy="3763963"/>
          </a:xfrm>
        </p:spPr>
      </p:pic>
    </p:spTree>
    <p:extLst>
      <p:ext uri="{BB962C8B-B14F-4D97-AF65-F5344CB8AC3E}">
        <p14:creationId xmlns:p14="http://schemas.microsoft.com/office/powerpoint/2010/main" val="17851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rPr dirty="0" smtClean="0"/>
              <a:t>Q30</a:t>
            </a:r>
            <a:r>
              <a:rPr lang="en-NZ" dirty="0" smtClean="0"/>
              <a:t> </a:t>
            </a:r>
            <a:r>
              <a:rPr lang="en-NZ" sz="4000" dirty="0"/>
              <a:t>Who is this famous scientist?</a:t>
            </a:r>
            <a:r>
              <a:rPr lang="en-NZ" sz="4000" dirty="0">
                <a:latin typeface="Arial"/>
                <a:cs typeface="Arial"/>
              </a:rPr>
              <a:t/>
            </a:r>
            <a:br>
              <a:rPr lang="en-NZ" sz="4000" dirty="0">
                <a:latin typeface="Arial"/>
                <a:cs typeface="Arial"/>
              </a:rPr>
            </a:b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35495"/>
            <a:ext cx="3897086" cy="5287595"/>
          </a:xfrm>
        </p:spPr>
      </p:pic>
    </p:spTree>
    <p:extLst>
      <p:ext uri="{BB962C8B-B14F-4D97-AF65-F5344CB8AC3E}">
        <p14:creationId xmlns:p14="http://schemas.microsoft.com/office/powerpoint/2010/main" val="25663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</a:rPr>
              <a:t>ANSWERS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pPr>
              <a:defRPr sz="6000" b="1"/>
            </a:pPr>
            <a:r>
              <a:t>ROUND 4</a:t>
            </a:r>
            <a:br/>
            <a:r>
              <a:t/>
            </a:r>
            <a:br/>
            <a:r>
              <a:t>Junior Section</a:t>
            </a:r>
            <a:br/>
            <a:r>
              <a:t>Years 9-10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2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Q21:</a:t>
            </a:r>
            <a:br/>
            <a:r>
              <a:t>What maternal product do baby Koalas consume besides milk?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Faeces</a:t>
            </a:r>
          </a:p>
        </p:txBody>
      </p:sp>
    </p:spTree>
    <p:extLst>
      <p:ext uri="{BB962C8B-B14F-4D97-AF65-F5344CB8AC3E}">
        <p14:creationId xmlns:p14="http://schemas.microsoft.com/office/powerpoint/2010/main" val="38263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>
            <a:normAutofit fontScale="90000"/>
          </a:bodyPr>
          <a:lstStyle/>
          <a:p>
            <a:pPr algn="l"/>
            <a:r>
              <a:t>Q22:</a:t>
            </a:r>
            <a:br/>
            <a:r>
              <a:t>What grain has the highest level of worldwide production? (Hint: Rice is second)?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 Maize (corn)</a:t>
            </a:r>
          </a:p>
        </p:txBody>
      </p:sp>
    </p:spTree>
    <p:extLst>
      <p:ext uri="{BB962C8B-B14F-4D97-AF65-F5344CB8AC3E}">
        <p14:creationId xmlns:p14="http://schemas.microsoft.com/office/powerpoint/2010/main" val="2304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Q23:</a:t>
            </a:r>
            <a:br/>
            <a:r>
              <a:t>What letter denotes 1,024 bytes of memory in computer lingo?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K</a:t>
            </a:r>
          </a:p>
        </p:txBody>
      </p:sp>
    </p:spTree>
    <p:extLst>
      <p:ext uri="{BB962C8B-B14F-4D97-AF65-F5344CB8AC3E}">
        <p14:creationId xmlns:p14="http://schemas.microsoft.com/office/powerpoint/2010/main" val="14893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Q24:</a:t>
            </a:r>
            <a:br/>
            <a:r>
              <a:t>Phobos and Deimos are moons of what planet?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 Mars</a:t>
            </a:r>
          </a:p>
        </p:txBody>
      </p:sp>
    </p:spTree>
    <p:extLst>
      <p:ext uri="{BB962C8B-B14F-4D97-AF65-F5344CB8AC3E}">
        <p14:creationId xmlns:p14="http://schemas.microsoft.com/office/powerpoint/2010/main" val="20003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>
            <a:normAutofit fontScale="90000"/>
          </a:bodyPr>
          <a:lstStyle/>
          <a:p>
            <a:pPr algn="l"/>
            <a:r>
              <a:t>Q25:</a:t>
            </a:r>
            <a:br/>
            <a:r>
              <a:t>Which is higher - the stratosphere or the troposphere?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The stratosphere</a:t>
            </a:r>
          </a:p>
        </p:txBody>
      </p:sp>
    </p:spTree>
    <p:extLst>
      <p:ext uri="{BB962C8B-B14F-4D97-AF65-F5344CB8AC3E}">
        <p14:creationId xmlns:p14="http://schemas.microsoft.com/office/powerpoint/2010/main" val="17906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>
            <a:normAutofit fontScale="90000"/>
          </a:bodyPr>
          <a:lstStyle/>
          <a:p>
            <a:pPr algn="l"/>
            <a:r>
              <a:t>Q26:</a:t>
            </a:r>
            <a:br/>
            <a:r>
              <a:t>What nationality was Erno Rubik, inventor of the Rubik's Cube?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Hungarian</a:t>
            </a:r>
          </a:p>
        </p:txBody>
      </p:sp>
    </p:spTree>
    <p:extLst>
      <p:ext uri="{BB962C8B-B14F-4D97-AF65-F5344CB8AC3E}">
        <p14:creationId xmlns:p14="http://schemas.microsoft.com/office/powerpoint/2010/main" val="30932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>
            <a:normAutofit fontScale="90000"/>
          </a:bodyPr>
          <a:lstStyle/>
          <a:p>
            <a:pPr algn="l"/>
            <a:r>
              <a:rPr dirty="0"/>
              <a:t>Q27:</a:t>
            </a:r>
            <a:br>
              <a:rPr dirty="0"/>
            </a:br>
            <a:r>
              <a:rPr dirty="0"/>
              <a:t>A clock that reads 4:30 is placed on a table so that the minute hand points East.  In what direction is the hour hand pointing?</a:t>
            </a:r>
            <a:br>
              <a:rPr dirty="0"/>
            </a:br>
            <a:r>
              <a:rPr dirty="0"/>
              <a:t>A.  N		B.  NW		C.  NE		D.  SE</a:t>
            </a:r>
            <a:br>
              <a:rPr dirty="0"/>
            </a:br>
            <a:endParaRPr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/>
              <a:t/>
            </a:r>
            <a:br>
              <a:rPr dirty="0"/>
            </a:br>
            <a:endParaRPr lang="en-NZ" dirty="0" smtClean="0"/>
          </a:p>
          <a:p>
            <a:r>
              <a:rPr dirty="0" smtClean="0"/>
              <a:t>Answer</a:t>
            </a:r>
            <a:r>
              <a:rPr dirty="0"/>
              <a:t>: C</a:t>
            </a:r>
            <a:br>
              <a:rPr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91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>
            <a:normAutofit fontScale="90000"/>
          </a:bodyPr>
          <a:lstStyle/>
          <a:p>
            <a:pPr algn="l"/>
            <a:r>
              <a:t>Q28:</a:t>
            </a:r>
            <a:br/>
            <a:r>
              <a:t>Infrared light has a wavelength that is too long or short to be visible for humans?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 Long</a:t>
            </a:r>
          </a:p>
        </p:txBody>
      </p:sp>
    </p:spTree>
    <p:extLst>
      <p:ext uri="{BB962C8B-B14F-4D97-AF65-F5344CB8AC3E}">
        <p14:creationId xmlns:p14="http://schemas.microsoft.com/office/powerpoint/2010/main" val="18976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Q5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blood group do you belong to if you're a universal donor?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64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Q29:</a:t>
            </a:r>
            <a:br/>
            <a:r>
              <a:t>True or false? Formic acid is found in bee venom?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 True</a:t>
            </a:r>
          </a:p>
        </p:txBody>
      </p:sp>
    </p:spTree>
    <p:extLst>
      <p:ext uri="{BB962C8B-B14F-4D97-AF65-F5344CB8AC3E}">
        <p14:creationId xmlns:p14="http://schemas.microsoft.com/office/powerpoint/2010/main" val="17128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rPr dirty="0"/>
              <a:t>Q30</a:t>
            </a:r>
            <a:r>
              <a:rPr dirty="0" smtClean="0"/>
              <a:t>:</a:t>
            </a:r>
            <a:r>
              <a:rPr lang="en-NZ" dirty="0" smtClean="0"/>
              <a:t> 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/>
              <a:t/>
            </a:r>
            <a:br>
              <a:rPr dirty="0"/>
            </a:br>
            <a:endParaRPr lang="en-NZ" dirty="0" smtClean="0"/>
          </a:p>
          <a:p>
            <a:endParaRPr lang="en-NZ" dirty="0"/>
          </a:p>
          <a:p>
            <a:r>
              <a:rPr dirty="0" smtClean="0"/>
              <a:t>Answer</a:t>
            </a:r>
            <a:r>
              <a:rPr dirty="0"/>
              <a:t>: Charles Darwin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39" y="41268"/>
            <a:ext cx="3227804" cy="43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 QUESTIONS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pPr marL="0" indent="0" algn="ctr">
              <a:buNone/>
              <a:defRPr sz="6000" b="1"/>
            </a:pPr>
            <a:r>
              <a:t>ROUND 5</a:t>
            </a:r>
            <a:br/>
            <a:r>
              <a:t/>
            </a:r>
            <a:br/>
            <a:r>
              <a:t>Junior Section</a:t>
            </a:r>
            <a:br/>
            <a:r>
              <a:t>Years 9-10</a:t>
            </a:r>
            <a:endParaRPr lang="en-US" sz="6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8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Q31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is the name given to substances that are initially involved in a chemical reaction?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4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Q32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The bones that make up your spine are called what?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0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Q33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do molluscs extract from water to build their shells?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38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Q34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What's the international radio code word for the letter E?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3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Q35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Which of the senses does the olfactory nerve serve?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8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Q36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True or false? Ammonia is an acid?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1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Q37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name is given to the space between two adjacent neurones?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9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Q6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Did the original Sony Playstation use CDs or cartridges to play games?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1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Q38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Is a mangonel a type of catapult or bridge?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7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Q39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rPr dirty="0"/>
              <a:t>What is the cube root of 216?</a:t>
            </a:r>
            <a:br>
              <a:rPr dirty="0"/>
            </a:b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5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Q40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A nuclear reaction where the nucleus of an atom splits into smaller parts is known as nuclear fission or nuclear fusion?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</a:rPr>
              <a:t>ANSWERS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</p:spPr>
        <p:txBody>
          <a:bodyPr>
            <a:normAutofit/>
          </a:bodyPr>
          <a:lstStyle/>
          <a:p>
            <a:pPr marL="0" indent="0">
              <a:buNone/>
              <a:defRPr sz="6000" b="1"/>
            </a:pPr>
            <a:r>
              <a:rPr dirty="0"/>
              <a:t>ROUND 5</a:t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>Junior Section</a:t>
            </a:r>
            <a:br>
              <a:rPr dirty="0"/>
            </a:br>
            <a:r>
              <a:rPr dirty="0"/>
              <a:t>Years 9-10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5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>
            <a:normAutofit fontScale="90000"/>
          </a:bodyPr>
          <a:lstStyle/>
          <a:p>
            <a:pPr algn="l"/>
            <a:r>
              <a:t>Q31:</a:t>
            </a:r>
            <a:br/>
            <a:r>
              <a:t>What is the name given to substances that are initially involved in a chemical reaction?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 Reactants</a:t>
            </a:r>
          </a:p>
        </p:txBody>
      </p:sp>
    </p:spTree>
    <p:extLst>
      <p:ext uri="{BB962C8B-B14F-4D97-AF65-F5344CB8AC3E}">
        <p14:creationId xmlns:p14="http://schemas.microsoft.com/office/powerpoint/2010/main" val="31904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Q32:</a:t>
            </a:r>
            <a:br/>
            <a:r>
              <a:t>The bones that make up your spine are called what?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 Vertebrae</a:t>
            </a:r>
          </a:p>
        </p:txBody>
      </p:sp>
    </p:spTree>
    <p:extLst>
      <p:ext uri="{BB962C8B-B14F-4D97-AF65-F5344CB8AC3E}">
        <p14:creationId xmlns:p14="http://schemas.microsoft.com/office/powerpoint/2010/main" val="21361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Q33:</a:t>
            </a:r>
            <a:br/>
            <a:r>
              <a:t>What do molluscs extract from water to build their shells?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Calcium carbonate, or lime</a:t>
            </a:r>
          </a:p>
        </p:txBody>
      </p:sp>
    </p:spTree>
    <p:extLst>
      <p:ext uri="{BB962C8B-B14F-4D97-AF65-F5344CB8AC3E}">
        <p14:creationId xmlns:p14="http://schemas.microsoft.com/office/powerpoint/2010/main" val="7173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Q34:</a:t>
            </a:r>
            <a:br/>
            <a:r>
              <a:t>What's the international radio code word for the letter E?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Echo</a:t>
            </a:r>
          </a:p>
        </p:txBody>
      </p:sp>
    </p:spTree>
    <p:extLst>
      <p:ext uri="{BB962C8B-B14F-4D97-AF65-F5344CB8AC3E}">
        <p14:creationId xmlns:p14="http://schemas.microsoft.com/office/powerpoint/2010/main" val="40300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Q35:</a:t>
            </a:r>
            <a:br/>
            <a:r>
              <a:t>Which of the senses does the olfactory nerve serve?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Smell</a:t>
            </a:r>
          </a:p>
        </p:txBody>
      </p:sp>
    </p:spTree>
    <p:extLst>
      <p:ext uri="{BB962C8B-B14F-4D97-AF65-F5344CB8AC3E}">
        <p14:creationId xmlns:p14="http://schemas.microsoft.com/office/powerpoint/2010/main" val="17020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Q36:</a:t>
            </a:r>
            <a:br/>
            <a:r>
              <a:t>True or false? Ammonia is an acid?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 False</a:t>
            </a:r>
          </a:p>
        </p:txBody>
      </p:sp>
    </p:spTree>
    <p:extLst>
      <p:ext uri="{BB962C8B-B14F-4D97-AF65-F5344CB8AC3E}">
        <p14:creationId xmlns:p14="http://schemas.microsoft.com/office/powerpoint/2010/main" val="30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Q7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What happens to pearls when dropped in vinegar?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52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>
            <a:normAutofit fontScale="90000"/>
          </a:bodyPr>
          <a:lstStyle/>
          <a:p>
            <a:pPr algn="l"/>
            <a:r>
              <a:t>Q37:</a:t>
            </a:r>
            <a:br/>
            <a:r>
              <a:t>What name is given to the space between two adjacent neurones?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Synapse</a:t>
            </a:r>
          </a:p>
        </p:txBody>
      </p:sp>
    </p:spTree>
    <p:extLst>
      <p:ext uri="{BB962C8B-B14F-4D97-AF65-F5344CB8AC3E}">
        <p14:creationId xmlns:p14="http://schemas.microsoft.com/office/powerpoint/2010/main" val="131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t>Q38:</a:t>
            </a:r>
            <a:br/>
            <a:r>
              <a:t>Is a mangonel a type of catapult or bridge?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 Catapult</a:t>
            </a:r>
          </a:p>
        </p:txBody>
      </p:sp>
    </p:spTree>
    <p:extLst>
      <p:ext uri="{BB962C8B-B14F-4D97-AF65-F5344CB8AC3E}">
        <p14:creationId xmlns:p14="http://schemas.microsoft.com/office/powerpoint/2010/main" val="105473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/>
          <a:lstStyle/>
          <a:p>
            <a:pPr algn="l"/>
            <a:r>
              <a:rPr dirty="0"/>
              <a:t>Q39:</a:t>
            </a:r>
            <a:br>
              <a:rPr dirty="0"/>
            </a:br>
            <a:r>
              <a:rPr dirty="0"/>
              <a:t>What is the cube root of 216?</a:t>
            </a:r>
            <a:br>
              <a:rPr dirty="0"/>
            </a:br>
            <a:endParaRPr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/>
            </a:r>
            <a:br/>
            <a:r>
              <a:t>Answer: 6</a:t>
            </a:r>
            <a:br/>
            <a:endParaRPr/>
          </a:p>
        </p:txBody>
      </p:sp>
    </p:spTree>
    <p:extLst>
      <p:ext uri="{BB962C8B-B14F-4D97-AF65-F5344CB8AC3E}">
        <p14:creationId xmlns:p14="http://schemas.microsoft.com/office/powerpoint/2010/main" val="15555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6971" y="421755"/>
            <a:ext cx="8420100" cy="2266854"/>
          </a:xfrm>
        </p:spPr>
        <p:txBody>
          <a:bodyPr>
            <a:normAutofit fontScale="90000"/>
          </a:bodyPr>
          <a:lstStyle/>
          <a:p>
            <a:pPr algn="l"/>
            <a:r>
              <a:rPr dirty="0"/>
              <a:t>Q40:</a:t>
            </a:r>
            <a:br>
              <a:rPr dirty="0"/>
            </a:br>
            <a:r>
              <a:rPr dirty="0"/>
              <a:t>A nuclear reaction where the nucleus of an atom splits into smaller parts is known as nuclear fission or nuclear fusion?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6971" y="2893325"/>
            <a:ext cx="8420100" cy="2472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/>
              <a:t/>
            </a:r>
            <a:br>
              <a:rPr dirty="0"/>
            </a:br>
            <a:r>
              <a:rPr dirty="0"/>
              <a:t>Answer:  Nuclear fission</a:t>
            </a:r>
          </a:p>
        </p:txBody>
      </p:sp>
    </p:spTree>
    <p:extLst>
      <p:ext uri="{BB962C8B-B14F-4D97-AF65-F5344CB8AC3E}">
        <p14:creationId xmlns:p14="http://schemas.microsoft.com/office/powerpoint/2010/main" val="1481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5300" y="740588"/>
            <a:ext cx="7946465" cy="4600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FFFFFF"/>
                </a:solidFill>
                <a:latin typeface="Arial"/>
                <a:cs typeface="Arial"/>
              </a:rPr>
              <a:t>Well done to all teams participating in STEMM Student </a:t>
            </a:r>
            <a:r>
              <a:rPr lang="en-US" sz="6000" b="1" smtClean="0">
                <a:solidFill>
                  <a:srgbClr val="FFFFFF"/>
                </a:solidFill>
                <a:latin typeface="Arial"/>
                <a:cs typeface="Arial"/>
              </a:rPr>
              <a:t>Challenge 2017</a:t>
            </a:r>
            <a:endParaRPr lang="en-US" sz="6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huttscience.co.nz </a:t>
            </a:r>
          </a:p>
          <a:p>
            <a:pPr marL="0" indent="0">
              <a:buNone/>
            </a:pPr>
            <a:endParaRPr lang="en-US" sz="2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247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386697"/>
            <a:ext cx="8915400" cy="193849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</a:rPr>
              <a:t>TIE BREAKER</a:t>
            </a:r>
            <a:endParaRPr lang="en-US" sz="8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2416629"/>
            <a:ext cx="8915400" cy="37095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6000" b="1" baseline="3000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An anemometer is used to measure what?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9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 Wind speed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95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Question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000"/>
            </a:pPr>
            <a:r>
              <a:t>True or false? Steel is a chemical element?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9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t>Answer</a:t>
            </a:r>
            <a:endParaRPr lang="en-US" sz="4000" b="1" dirty="0">
              <a:solidFill>
                <a:srgbClr val="0092D2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7916582" cy="3763681"/>
          </a:xfrm>
        </p:spPr>
        <p:txBody>
          <a:bodyPr>
            <a:normAutofit/>
          </a:bodyPr>
          <a:lstStyle/>
          <a:p>
            <a:pPr marL="0" indent="0">
              <a:buNone/>
              <a:defRPr sz="4400"/>
            </a:pPr>
            <a:r>
              <a:t> False - Alloy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95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3289</TotalTime>
  <Words>799</Words>
  <Application>Microsoft Office PowerPoint</Application>
  <PresentationFormat>A4 Paper (210x297 mm)</PresentationFormat>
  <Paragraphs>250</Paragraphs>
  <Slides>115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115</vt:i4>
      </vt:variant>
    </vt:vector>
  </HeadingPairs>
  <TitlesOfParts>
    <vt:vector size="123" baseType="lpstr">
      <vt:lpstr>Office Theme</vt:lpstr>
      <vt:lpstr>1_Office Theme</vt:lpstr>
      <vt:lpstr>2_Office Theme</vt:lpstr>
      <vt:lpstr>3_Office Theme</vt:lpstr>
      <vt:lpstr>5_Office Theme</vt:lpstr>
      <vt:lpstr>4_Office Theme</vt:lpstr>
      <vt:lpstr>6_Office Theme</vt:lpstr>
      <vt:lpstr>7_Office Theme</vt:lpstr>
      <vt:lpstr>PowerPoint Presentation</vt:lpstr>
      <vt:lpstr>QUESTIONS</vt:lpstr>
      <vt:lpstr>Q1</vt:lpstr>
      <vt:lpstr>Q2</vt:lpstr>
      <vt:lpstr>Q3</vt:lpstr>
      <vt:lpstr>Q4 Who is this famous scientist?</vt:lpstr>
      <vt:lpstr>Q5</vt:lpstr>
      <vt:lpstr>Q6</vt:lpstr>
      <vt:lpstr>Q7</vt:lpstr>
      <vt:lpstr>Q8</vt:lpstr>
      <vt:lpstr>Q9</vt:lpstr>
      <vt:lpstr>Q10</vt:lpstr>
      <vt:lpstr>ANSWERS</vt:lpstr>
      <vt:lpstr>Q1: In terms of electricity, what does DC stand for?</vt:lpstr>
      <vt:lpstr>Q2: What is the chemical symbol for gold?</vt:lpstr>
      <vt:lpstr>Q3: What is five percent of 50?</vt:lpstr>
      <vt:lpstr>Q4: </vt:lpstr>
      <vt:lpstr>Q5: What blood group do you belong to if you're a universal donor?</vt:lpstr>
      <vt:lpstr>Q6: Did the original Sony Playstation use CDs or cartridges to play games?</vt:lpstr>
      <vt:lpstr>Q7: What happens to pearls when dropped in vinegar?</vt:lpstr>
      <vt:lpstr>Q8: What Peruvian word is the name given to seabird droppings used as fertiliser?</vt:lpstr>
      <vt:lpstr>Q9: What natural plant process gets its name from the Greek words meaning "light" and "together"?</vt:lpstr>
      <vt:lpstr>Q10: Did the Apple iPhone first become available in 2005, 2006 or 2007?</vt:lpstr>
      <vt:lpstr> QUESTIONS</vt:lpstr>
      <vt:lpstr>Q11</vt:lpstr>
      <vt:lpstr>Q12</vt:lpstr>
      <vt:lpstr>Q13</vt:lpstr>
      <vt:lpstr>Q14</vt:lpstr>
      <vt:lpstr>Q15</vt:lpstr>
      <vt:lpstr>Q16</vt:lpstr>
      <vt:lpstr>Q17</vt:lpstr>
      <vt:lpstr>Q18</vt:lpstr>
      <vt:lpstr>Q19</vt:lpstr>
      <vt:lpstr>Q20</vt:lpstr>
      <vt:lpstr> ANSWERS</vt:lpstr>
      <vt:lpstr>Q11: What is the medical name for the windpipe?</vt:lpstr>
      <vt:lpstr>Q12: How many degrees are there in a quadrilateral?</vt:lpstr>
      <vt:lpstr>Q13: What's the metric prefix for "millionth"?</vt:lpstr>
      <vt:lpstr>Q14: True or false? Electrons are not part of the nucleus?</vt:lpstr>
      <vt:lpstr>Q15: What do you call molten rock before it has erupted?</vt:lpstr>
      <vt:lpstr>Q16: What did pessimist Hyman L. Lipman add to pencils in 1858?</vt:lpstr>
      <vt:lpstr>Q17: What are the first three arabic numerals?</vt:lpstr>
      <vt:lpstr>Q18: What does a cicada pass through its ovipositor?</vt:lpstr>
      <vt:lpstr>Q19: The Panama Canal joins which two oceans?</vt:lpstr>
      <vt:lpstr>Q20: What is it called when a solid changes directly into a gas?</vt:lpstr>
      <vt:lpstr> PRACTICAL TASK</vt:lpstr>
      <vt:lpstr>PRACTICAL TASKS</vt:lpstr>
      <vt:lpstr> PRACTICAL TASK</vt:lpstr>
      <vt:lpstr>PRACTICAL TASKS ANSWERS</vt:lpstr>
      <vt:lpstr> QUESTIONS</vt:lpstr>
      <vt:lpstr>Q21</vt:lpstr>
      <vt:lpstr>Q22</vt:lpstr>
      <vt:lpstr>Q23</vt:lpstr>
      <vt:lpstr>Q24</vt:lpstr>
      <vt:lpstr>Q25</vt:lpstr>
      <vt:lpstr>Q26</vt:lpstr>
      <vt:lpstr>Q27</vt:lpstr>
      <vt:lpstr>Q28</vt:lpstr>
      <vt:lpstr>Q29</vt:lpstr>
      <vt:lpstr>Q30 Who is this famous scientist? </vt:lpstr>
      <vt:lpstr> ANSWERS</vt:lpstr>
      <vt:lpstr>Q21: What maternal product do baby Koalas consume besides milk?</vt:lpstr>
      <vt:lpstr>Q22: What grain has the highest level of worldwide production? (Hint: Rice is second)?</vt:lpstr>
      <vt:lpstr>Q23: What letter denotes 1,024 bytes of memory in computer lingo?</vt:lpstr>
      <vt:lpstr>Q24: Phobos and Deimos are moons of what planet?</vt:lpstr>
      <vt:lpstr>Q25: Which is higher - the stratosphere or the troposphere?</vt:lpstr>
      <vt:lpstr>Q26: What nationality was Erno Rubik, inventor of the Rubik's Cube?</vt:lpstr>
      <vt:lpstr>Q27: A clock that reads 4:30 is placed on a table so that the minute hand points East.  In what direction is the hour hand pointing? A.  N  B.  NW  C.  NE  D.  SE </vt:lpstr>
      <vt:lpstr>Q28: Infrared light has a wavelength that is too long or short to be visible for humans?</vt:lpstr>
      <vt:lpstr>Q29: True or false? Formic acid is found in bee venom?</vt:lpstr>
      <vt:lpstr>Q30:  </vt:lpstr>
      <vt:lpstr> QUESTIONS</vt:lpstr>
      <vt:lpstr>Q31</vt:lpstr>
      <vt:lpstr>Q32</vt:lpstr>
      <vt:lpstr>Q33</vt:lpstr>
      <vt:lpstr>Q34</vt:lpstr>
      <vt:lpstr>Q35</vt:lpstr>
      <vt:lpstr>Q36</vt:lpstr>
      <vt:lpstr>Q37</vt:lpstr>
      <vt:lpstr>Q38</vt:lpstr>
      <vt:lpstr>Q39</vt:lpstr>
      <vt:lpstr>Q40</vt:lpstr>
      <vt:lpstr> ANSWERS</vt:lpstr>
      <vt:lpstr>Q31: What is the name given to substances that are initially involved in a chemical reaction?</vt:lpstr>
      <vt:lpstr>Q32: The bones that make up your spine are called what?</vt:lpstr>
      <vt:lpstr>Q33: What do molluscs extract from water to build their shells?</vt:lpstr>
      <vt:lpstr>Q34: What's the international radio code word for the letter E?</vt:lpstr>
      <vt:lpstr>Q35: Which of the senses does the olfactory nerve serve?</vt:lpstr>
      <vt:lpstr>Q36: True or false? Ammonia is an acid?</vt:lpstr>
      <vt:lpstr>Q37: What name is given to the space between two adjacent neurones?</vt:lpstr>
      <vt:lpstr>Q38: Is a mangonel a type of catapult or bridge?</vt:lpstr>
      <vt:lpstr>Q39: What is the cube root of 216? </vt:lpstr>
      <vt:lpstr>Q40: A nuclear reaction where the nucleus of an atom splits into smaller parts is known as nuclear fission or nuclear fusion?</vt:lpstr>
      <vt:lpstr>PowerPoint Presentation</vt:lpstr>
      <vt:lpstr> TIE BREAKER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  <vt:lpstr>Question</vt:lpstr>
      <vt:lpstr>Answer</vt:lpstr>
    </vt:vector>
  </TitlesOfParts>
  <Company>Hutt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Kylee Jones</dc:creator>
  <cp:lastModifiedBy>Anne Ryan</cp:lastModifiedBy>
  <cp:revision>76</cp:revision>
  <cp:lastPrinted>2015-05-27T22:21:09Z</cp:lastPrinted>
  <dcterms:created xsi:type="dcterms:W3CDTF">2016-05-31T18:51:44Z</dcterms:created>
  <dcterms:modified xsi:type="dcterms:W3CDTF">2017-05-08T08:16:47Z</dcterms:modified>
</cp:coreProperties>
</file>