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1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120">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26">
          <p15:clr>
            <a:srgbClr val="000000"/>
          </p15:clr>
        </p15:guide>
        <p15:guide id="2" pos="2141">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8" roundtripDataSignature="AMtx7mj5e7KURKVR50m2H2akDxQLncWG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536" y="48"/>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customschemas.google.com/relationships/presentationmetadata" Target="metadata"/><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notesMaster" Target="notesMasters/notesMaster1.xml"/><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202406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9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0" name="Google Shape;980;p9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9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6" name="Google Shape;986;p9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0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2" name="Google Shape;992;p10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0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8" name="Google Shape;998;p10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0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4" name="Google Shape;1004;p10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0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0" name="Google Shape;1010;p10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0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6" name="Google Shape;1016;p10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0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2" name="Google Shape;1022;p10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0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8" name="Google Shape;1028;p10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0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4" name="Google Shape;1034;p10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0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0" name="Google Shape;1040;p10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p10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2" name="Google Shape;1052;p1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1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0" name="Google Shape;1070;p1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1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2" name="Google Shape;1082;p1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p1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p1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1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7" name="Google Shape;497;p2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p2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9" name="Google Shape;509;p2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5" name="Google Shape;515;p2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2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7" name="Google Shape;527;p2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3" name="Google Shape;533;p2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9" name="Google Shape;539;p2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5" name="Google Shape;545;p2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1" name="Google Shape;551;p2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7" name="Google Shape;557;p3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3" name="Google Shape;563;p3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3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3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1" name="Google Shape;581;p3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3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3" name="Google Shape;593;p3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p3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p3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1" name="Google Shape;611;p3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4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3" name="Google Shape;623;p4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9" name="Google Shape;629;p4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p4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1" name="Google Shape;641;p4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7" name="Google Shape;647;p4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p4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5a9b1e729d_0_5: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9" name="Google Shape;659;g5a9b1e729d_0_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5" name="Google Shape;665;p4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4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5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5a9b1e729d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5" name="Google Shape;685;g5a9b1e729d_0_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1" name="Google Shape;691;p4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7" name="Google Shape;697;p5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p5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5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5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5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5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5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5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5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5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5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2" name="Google Shape;752;p6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p6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p6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0" name="Google Shape;770;p6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p6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3" name="Google Shape;783;p6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p6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6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p6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6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p6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6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p6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7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3" name="Google Shape;813;p7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7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9" name="Google Shape;819;p7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7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p7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7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1" name="Google Shape;831;p7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7" name="Google Shape;837;p7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7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3" name="Google Shape;843;p7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9" name="Google Shape;849;p7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7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p7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7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1" name="Google Shape;861;p7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7" name="Google Shape;867;p7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8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3" name="Google Shape;873;p8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8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p8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8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5" name="Google Shape;885;p8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8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1" name="Google Shape;891;p8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7" name="Google Shape;897;p8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3" name="Google Shape;903;p8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8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9" name="Google Shape;909;p8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8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5" name="Google Shape;915;p8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8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8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8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7" name="Google Shape;927;p8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9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3" name="Google Shape;933;p9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9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9" name="Google Shape;939;p9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9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5" name="Google Shape;945;p9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9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1" name="Google Shape;951;p9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9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7" name="Google Shape;957;p9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9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3" name="Google Shape;963;p9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9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8" name="Google Shape;968;p9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9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4" name="Google Shape;974;p9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8"/>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1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5"/>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6"/>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2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2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37"/>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7"/>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13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38"/>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8"/>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13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3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3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39"/>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139"/>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3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3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4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0"/>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40"/>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40"/>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40"/>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4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4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4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4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14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4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143"/>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3"/>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143"/>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14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4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4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144"/>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44"/>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144"/>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14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14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45"/>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14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4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4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146"/>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4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14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4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12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12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2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2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147"/>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47"/>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0" name="Google Shape;170;p14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4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4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148"/>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48"/>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p14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4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4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14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49"/>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2" name="Google Shape;182;p149"/>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3" name="Google Shape;183;p14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4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15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50"/>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150"/>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150"/>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1" name="Google Shape;191;p150"/>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2" name="Google Shape;192;p15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5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5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15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5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5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5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15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5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5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2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153"/>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53"/>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7" name="Google Shape;207;p153"/>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15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5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154"/>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54"/>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154"/>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5" name="Google Shape;215;p15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5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5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15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55"/>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15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5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5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156"/>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5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15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5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5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6"/>
        <p:cNvGrpSpPr/>
        <p:nvPr/>
      </p:nvGrpSpPr>
      <p:grpSpPr>
        <a:xfrm>
          <a:off x="0" y="0"/>
          <a:ext cx="0" cy="0"/>
          <a:chOff x="0" y="0"/>
          <a:chExt cx="0" cy="0"/>
        </a:xfrm>
      </p:grpSpPr>
      <p:sp>
        <p:nvSpPr>
          <p:cNvPr id="237" name="Google Shape;237;p1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12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2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2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2"/>
        <p:cNvGrpSpPr/>
        <p:nvPr/>
      </p:nvGrpSpPr>
      <p:grpSpPr>
        <a:xfrm>
          <a:off x="0" y="0"/>
          <a:ext cx="0" cy="0"/>
          <a:chOff x="0" y="0"/>
          <a:chExt cx="0" cy="0"/>
        </a:xfrm>
      </p:grpSpPr>
      <p:sp>
        <p:nvSpPr>
          <p:cNvPr id="243" name="Google Shape;243;p157"/>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57"/>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5" name="Google Shape;245;p15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5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5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8"/>
        <p:cNvGrpSpPr/>
        <p:nvPr/>
      </p:nvGrpSpPr>
      <p:grpSpPr>
        <a:xfrm>
          <a:off x="0" y="0"/>
          <a:ext cx="0" cy="0"/>
          <a:chOff x="0" y="0"/>
          <a:chExt cx="0" cy="0"/>
        </a:xfrm>
      </p:grpSpPr>
      <p:sp>
        <p:nvSpPr>
          <p:cNvPr id="249" name="Google Shape;249;p158"/>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58"/>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1" name="Google Shape;251;p15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5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5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4"/>
        <p:cNvGrpSpPr/>
        <p:nvPr/>
      </p:nvGrpSpPr>
      <p:grpSpPr>
        <a:xfrm>
          <a:off x="0" y="0"/>
          <a:ext cx="0" cy="0"/>
          <a:chOff x="0" y="0"/>
          <a:chExt cx="0" cy="0"/>
        </a:xfrm>
      </p:grpSpPr>
      <p:sp>
        <p:nvSpPr>
          <p:cNvPr id="255" name="Google Shape;255;p15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59"/>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p159"/>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p15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5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5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16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60"/>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4" name="Google Shape;264;p160"/>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5" name="Google Shape;265;p160"/>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6" name="Google Shape;266;p160"/>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7" name="Google Shape;267;p16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6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1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6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6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6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9"/>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29"/>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2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16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6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6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p163"/>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63"/>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2" name="Google Shape;282;p163"/>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3" name="Google Shape;283;p16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6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6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164"/>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64"/>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9" name="Google Shape;289;p164"/>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0" name="Google Shape;290;p16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6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6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1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65"/>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16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6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6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166"/>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6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16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6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6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1"/>
        <p:cNvGrpSpPr/>
        <p:nvPr/>
      </p:nvGrpSpPr>
      <p:grpSpPr>
        <a:xfrm>
          <a:off x="0" y="0"/>
          <a:ext cx="0" cy="0"/>
          <a:chOff x="0" y="0"/>
          <a:chExt cx="0" cy="0"/>
        </a:xfrm>
      </p:grpSpPr>
      <p:sp>
        <p:nvSpPr>
          <p:cNvPr id="312" name="Google Shape;312;p1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28"/>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2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2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167"/>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67"/>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0" name="Google Shape;320;p16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6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3"/>
        <p:cNvGrpSpPr/>
        <p:nvPr/>
      </p:nvGrpSpPr>
      <p:grpSpPr>
        <a:xfrm>
          <a:off x="0" y="0"/>
          <a:ext cx="0" cy="0"/>
          <a:chOff x="0" y="0"/>
          <a:chExt cx="0" cy="0"/>
        </a:xfrm>
      </p:grpSpPr>
      <p:sp>
        <p:nvSpPr>
          <p:cNvPr id="324" name="Google Shape;324;p168"/>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68"/>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6" name="Google Shape;326;p16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6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6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p1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69"/>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2" name="Google Shape;332;p169"/>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3" name="Google Shape;333;p16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6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6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17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70"/>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9" name="Google Shape;339;p170"/>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0" name="Google Shape;340;p170"/>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1" name="Google Shape;341;p170"/>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2" name="Google Shape;342;p17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7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7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0"/>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0"/>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0"/>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30"/>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3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p17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7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7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7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0"/>
        <p:cNvGrpSpPr/>
        <p:nvPr/>
      </p:nvGrpSpPr>
      <p:grpSpPr>
        <a:xfrm>
          <a:off x="0" y="0"/>
          <a:ext cx="0" cy="0"/>
          <a:chOff x="0" y="0"/>
          <a:chExt cx="0" cy="0"/>
        </a:xfrm>
      </p:grpSpPr>
      <p:sp>
        <p:nvSpPr>
          <p:cNvPr id="351" name="Google Shape;351;p17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7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7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4"/>
        <p:cNvGrpSpPr/>
        <p:nvPr/>
      </p:nvGrpSpPr>
      <p:grpSpPr>
        <a:xfrm>
          <a:off x="0" y="0"/>
          <a:ext cx="0" cy="0"/>
          <a:chOff x="0" y="0"/>
          <a:chExt cx="0" cy="0"/>
        </a:xfrm>
      </p:grpSpPr>
      <p:sp>
        <p:nvSpPr>
          <p:cNvPr id="355" name="Google Shape;355;p173"/>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73"/>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7" name="Google Shape;357;p173"/>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8" name="Google Shape;358;p17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7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174"/>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74"/>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4" name="Google Shape;364;p174"/>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5" name="Google Shape;365;p17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7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17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75"/>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1" name="Google Shape;371;p17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7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7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176"/>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7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7" name="Google Shape;377;p17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17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7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3"/>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3"/>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33"/>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3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4"/>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4"/>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4"/>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2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2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12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2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12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12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12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12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12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12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12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12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12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45.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45.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45.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45.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45.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45.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45.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45.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45.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45.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3"/>
        <p:cNvGrpSpPr/>
        <p:nvPr/>
      </p:nvGrpSpPr>
      <p:grpSpPr>
        <a:xfrm>
          <a:off x="0" y="0"/>
          <a:ext cx="0" cy="0"/>
          <a:chOff x="0" y="0"/>
          <a:chExt cx="0" cy="0"/>
        </a:xfrm>
      </p:grpSpPr>
      <p:sp>
        <p:nvSpPr>
          <p:cNvPr id="384" name="Google Shape;384;p1"/>
          <p:cNvSpPr txBox="1"/>
          <p:nvPr/>
        </p:nvSpPr>
        <p:spPr>
          <a:xfrm>
            <a:off x="3502004" y="5103674"/>
            <a:ext cx="5883365"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Arial"/>
                <a:ea typeface="Arial"/>
                <a:cs typeface="Arial"/>
                <a:sym typeface="Arial"/>
              </a:rPr>
              <a:t>STEMM Student Challenge 2019</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Google Shape;438;p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Q8</a:t>
            </a:r>
            <a:endParaRPr sz="4000" b="1">
              <a:solidFill>
                <a:srgbClr val="0092D2"/>
              </a:solidFill>
              <a:latin typeface="Arial"/>
              <a:ea typeface="Arial"/>
              <a:cs typeface="Arial"/>
              <a:sym typeface="Arial"/>
            </a:endParaRPr>
          </a:p>
        </p:txBody>
      </p:sp>
      <p:sp>
        <p:nvSpPr>
          <p:cNvPr id="439" name="Google Shape;439;p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left side of a ship called?</a:t>
            </a:r>
            <a:endParaRPr sz="40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1"/>
        <p:cNvGrpSpPr/>
        <p:nvPr/>
      </p:nvGrpSpPr>
      <p:grpSpPr>
        <a:xfrm>
          <a:off x="0" y="0"/>
          <a:ext cx="0" cy="0"/>
          <a:chOff x="0" y="0"/>
          <a:chExt cx="0" cy="0"/>
        </a:xfrm>
      </p:grpSpPr>
      <p:sp>
        <p:nvSpPr>
          <p:cNvPr id="982" name="Google Shape;982;p9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983" name="Google Shape;983;p9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Median</a:t>
            </a:r>
            <a:endParaRPr sz="400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7"/>
        <p:cNvGrpSpPr/>
        <p:nvPr/>
      </p:nvGrpSpPr>
      <p:grpSpPr>
        <a:xfrm>
          <a:off x="0" y="0"/>
          <a:ext cx="0" cy="0"/>
          <a:chOff x="0" y="0"/>
          <a:chExt cx="0" cy="0"/>
        </a:xfrm>
      </p:grpSpPr>
      <p:sp>
        <p:nvSpPr>
          <p:cNvPr id="988" name="Google Shape;988;p9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989" name="Google Shape;989;p9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Stratus, Cirrus and Cumulus are types of what?</a:t>
            </a:r>
            <a:endParaRPr sz="400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3"/>
        <p:cNvGrpSpPr/>
        <p:nvPr/>
      </p:nvGrpSpPr>
      <p:grpSpPr>
        <a:xfrm>
          <a:off x="0" y="0"/>
          <a:ext cx="0" cy="0"/>
          <a:chOff x="0" y="0"/>
          <a:chExt cx="0" cy="0"/>
        </a:xfrm>
      </p:grpSpPr>
      <p:sp>
        <p:nvSpPr>
          <p:cNvPr id="994" name="Google Shape;994;p10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995" name="Google Shape;995;p10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Clouds</a:t>
            </a:r>
            <a:endParaRPr sz="400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9"/>
        <p:cNvGrpSpPr/>
        <p:nvPr/>
      </p:nvGrpSpPr>
      <p:grpSpPr>
        <a:xfrm>
          <a:off x="0" y="0"/>
          <a:ext cx="0" cy="0"/>
          <a:chOff x="0" y="0"/>
          <a:chExt cx="0" cy="0"/>
        </a:xfrm>
      </p:grpSpPr>
      <p:sp>
        <p:nvSpPr>
          <p:cNvPr id="1000" name="Google Shape;1000;p10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01" name="Google Shape;1001;p10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next prime number after 7?</a:t>
            </a:r>
            <a:endParaRPr sz="400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5"/>
        <p:cNvGrpSpPr/>
        <p:nvPr/>
      </p:nvGrpSpPr>
      <p:grpSpPr>
        <a:xfrm>
          <a:off x="0" y="0"/>
          <a:ext cx="0" cy="0"/>
          <a:chOff x="0" y="0"/>
          <a:chExt cx="0" cy="0"/>
        </a:xfrm>
      </p:grpSpPr>
      <p:sp>
        <p:nvSpPr>
          <p:cNvPr id="1006" name="Google Shape;1006;p10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07" name="Google Shape;1007;p10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11</a:t>
            </a:r>
            <a:endParaRPr sz="400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1"/>
        <p:cNvGrpSpPr/>
        <p:nvPr/>
      </p:nvGrpSpPr>
      <p:grpSpPr>
        <a:xfrm>
          <a:off x="0" y="0"/>
          <a:ext cx="0" cy="0"/>
          <a:chOff x="0" y="0"/>
          <a:chExt cx="0" cy="0"/>
        </a:xfrm>
      </p:grpSpPr>
      <p:sp>
        <p:nvSpPr>
          <p:cNvPr id="1012" name="Google Shape;1012;p10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13" name="Google Shape;1013;p10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Where in the body is the 'patella'?</a:t>
            </a:r>
            <a:endParaRPr sz="400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7"/>
        <p:cNvGrpSpPr/>
        <p:nvPr/>
      </p:nvGrpSpPr>
      <p:grpSpPr>
        <a:xfrm>
          <a:off x="0" y="0"/>
          <a:ext cx="0" cy="0"/>
          <a:chOff x="0" y="0"/>
          <a:chExt cx="0" cy="0"/>
        </a:xfrm>
      </p:grpSpPr>
      <p:sp>
        <p:nvSpPr>
          <p:cNvPr id="1018" name="Google Shape;1018;p10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19" name="Google Shape;1019;p10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knee</a:t>
            </a:r>
            <a:endParaRPr sz="400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3"/>
        <p:cNvGrpSpPr/>
        <p:nvPr/>
      </p:nvGrpSpPr>
      <p:grpSpPr>
        <a:xfrm>
          <a:off x="0" y="0"/>
          <a:ext cx="0" cy="0"/>
          <a:chOff x="0" y="0"/>
          <a:chExt cx="0" cy="0"/>
        </a:xfrm>
      </p:grpSpPr>
      <p:sp>
        <p:nvSpPr>
          <p:cNvPr id="1024" name="Google Shape;1024;p10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25" name="Google Shape;1025;p10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If 8 June is a Tuesday, what is 20 June?</a:t>
            </a:r>
            <a:endParaRPr sz="400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9"/>
        <p:cNvGrpSpPr/>
        <p:nvPr/>
      </p:nvGrpSpPr>
      <p:grpSpPr>
        <a:xfrm>
          <a:off x="0" y="0"/>
          <a:ext cx="0" cy="0"/>
          <a:chOff x="0" y="0"/>
          <a:chExt cx="0" cy="0"/>
        </a:xfrm>
      </p:grpSpPr>
      <p:sp>
        <p:nvSpPr>
          <p:cNvPr id="1030" name="Google Shape;1030;p10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31" name="Google Shape;1031;p10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Sunday</a:t>
            </a:r>
            <a:endParaRPr sz="400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5"/>
        <p:cNvGrpSpPr/>
        <p:nvPr/>
      </p:nvGrpSpPr>
      <p:grpSpPr>
        <a:xfrm>
          <a:off x="0" y="0"/>
          <a:ext cx="0" cy="0"/>
          <a:chOff x="0" y="0"/>
          <a:chExt cx="0" cy="0"/>
        </a:xfrm>
      </p:grpSpPr>
      <p:sp>
        <p:nvSpPr>
          <p:cNvPr id="1036" name="Google Shape;1036;p10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37" name="Google Shape;1037;p10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On a dice, which number is on the opposite side to the 5?</a:t>
            </a:r>
            <a:endParaRPr sz="40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Q9</a:t>
            </a:r>
            <a:endParaRPr sz="4000" b="1">
              <a:solidFill>
                <a:srgbClr val="0092D2"/>
              </a:solidFill>
              <a:latin typeface="Arial"/>
              <a:ea typeface="Arial"/>
              <a:cs typeface="Arial"/>
              <a:sym typeface="Arial"/>
            </a:endParaRPr>
          </a:p>
        </p:txBody>
      </p:sp>
      <p:sp>
        <p:nvSpPr>
          <p:cNvPr id="445" name="Google Shape;445;p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insect carries malaria?</a:t>
            </a:r>
            <a:endParaRPr sz="40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1"/>
        <p:cNvGrpSpPr/>
        <p:nvPr/>
      </p:nvGrpSpPr>
      <p:grpSpPr>
        <a:xfrm>
          <a:off x="0" y="0"/>
          <a:ext cx="0" cy="0"/>
          <a:chOff x="0" y="0"/>
          <a:chExt cx="0" cy="0"/>
        </a:xfrm>
      </p:grpSpPr>
      <p:sp>
        <p:nvSpPr>
          <p:cNvPr id="1042" name="Google Shape;1042;p10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43" name="Google Shape;1043;p10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2</a:t>
            </a:r>
            <a:endParaRPr sz="400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7"/>
        <p:cNvGrpSpPr/>
        <p:nvPr/>
      </p:nvGrpSpPr>
      <p:grpSpPr>
        <a:xfrm>
          <a:off x="0" y="0"/>
          <a:ext cx="0" cy="0"/>
          <a:chOff x="0" y="0"/>
          <a:chExt cx="0" cy="0"/>
        </a:xfrm>
      </p:grpSpPr>
      <p:sp>
        <p:nvSpPr>
          <p:cNvPr id="1048" name="Google Shape;1048;p10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49" name="Google Shape;1049;p10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brightest planet in the night sky?</a:t>
            </a:r>
            <a:endParaRPr sz="4000">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3"/>
        <p:cNvGrpSpPr/>
        <p:nvPr/>
      </p:nvGrpSpPr>
      <p:grpSpPr>
        <a:xfrm>
          <a:off x="0" y="0"/>
          <a:ext cx="0" cy="0"/>
          <a:chOff x="0" y="0"/>
          <a:chExt cx="0" cy="0"/>
        </a:xfrm>
      </p:grpSpPr>
      <p:sp>
        <p:nvSpPr>
          <p:cNvPr id="1054" name="Google Shape;1054;p1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55" name="Google Shape;1055;p1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Venus</a:t>
            </a:r>
            <a:endParaRPr sz="400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9"/>
        <p:cNvGrpSpPr/>
        <p:nvPr/>
      </p:nvGrpSpPr>
      <p:grpSpPr>
        <a:xfrm>
          <a:off x="0" y="0"/>
          <a:ext cx="0" cy="0"/>
          <a:chOff x="0" y="0"/>
          <a:chExt cx="0" cy="0"/>
        </a:xfrm>
      </p:grpSpPr>
      <p:sp>
        <p:nvSpPr>
          <p:cNvPr id="1060" name="Google Shape;1060;p1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61" name="Google Shape;1061;p1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does 3 squared equal?</a:t>
            </a:r>
            <a:endParaRPr sz="4000">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1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67" name="Google Shape;1067;p1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9</a:t>
            </a:r>
            <a:endParaRPr sz="400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1"/>
        <p:cNvGrpSpPr/>
        <p:nvPr/>
      </p:nvGrpSpPr>
      <p:grpSpPr>
        <a:xfrm>
          <a:off x="0" y="0"/>
          <a:ext cx="0" cy="0"/>
          <a:chOff x="0" y="0"/>
          <a:chExt cx="0" cy="0"/>
        </a:xfrm>
      </p:grpSpPr>
      <p:sp>
        <p:nvSpPr>
          <p:cNvPr id="1072" name="Google Shape;1072;p1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73" name="Google Shape;1073;p11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Ice sinks in water?</a:t>
            </a:r>
            <a:endParaRPr sz="4000">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7"/>
        <p:cNvGrpSpPr/>
        <p:nvPr/>
      </p:nvGrpSpPr>
      <p:grpSpPr>
        <a:xfrm>
          <a:off x="0" y="0"/>
          <a:ext cx="0" cy="0"/>
          <a:chOff x="0" y="0"/>
          <a:chExt cx="0" cy="0"/>
        </a:xfrm>
      </p:grpSpPr>
      <p:sp>
        <p:nvSpPr>
          <p:cNvPr id="1078" name="Google Shape;1078;p11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79" name="Google Shape;1079;p11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False - It floats</a:t>
            </a:r>
            <a:endParaRPr sz="400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3"/>
        <p:cNvGrpSpPr/>
        <p:nvPr/>
      </p:nvGrpSpPr>
      <p:grpSpPr>
        <a:xfrm>
          <a:off x="0" y="0"/>
          <a:ext cx="0" cy="0"/>
          <a:chOff x="0" y="0"/>
          <a:chExt cx="0" cy="0"/>
        </a:xfrm>
      </p:grpSpPr>
      <p:sp>
        <p:nvSpPr>
          <p:cNvPr id="1084" name="Google Shape;1084;p11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85" name="Google Shape;1085;p11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death of every member of a particular species is known as what?</a:t>
            </a:r>
            <a:endParaRPr sz="4000">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9"/>
        <p:cNvGrpSpPr/>
        <p:nvPr/>
      </p:nvGrpSpPr>
      <p:grpSpPr>
        <a:xfrm>
          <a:off x="0" y="0"/>
          <a:ext cx="0" cy="0"/>
          <a:chOff x="0" y="0"/>
          <a:chExt cx="0" cy="0"/>
        </a:xfrm>
      </p:grpSpPr>
      <p:sp>
        <p:nvSpPr>
          <p:cNvPr id="1090" name="Google Shape;1090;p11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91" name="Google Shape;1091;p11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Extinction</a:t>
            </a:r>
            <a:endParaRPr sz="4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450" name="Google Shape;450;p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Q10</a:t>
            </a:r>
            <a:endParaRPr sz="4000" b="1">
              <a:solidFill>
                <a:srgbClr val="0092D2"/>
              </a:solidFill>
              <a:latin typeface="Arial"/>
              <a:ea typeface="Arial"/>
              <a:cs typeface="Arial"/>
              <a:sym typeface="Arial"/>
            </a:endParaRPr>
          </a:p>
        </p:txBody>
      </p:sp>
      <p:sp>
        <p:nvSpPr>
          <p:cNvPr id="451" name="Google Shape;451;p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 you call the small image icons used to express emotions or ideas in digital communication?</a:t>
            </a:r>
            <a:endParaRPr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1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7200"/>
              <a:buFont typeface="Arial"/>
              <a:buNone/>
            </a:pPr>
            <a:r>
              <a:rPr lang="en-US" sz="7200" b="1">
                <a:solidFill>
                  <a:schemeClr val="lt1"/>
                </a:solidFill>
                <a:latin typeface="Arial"/>
                <a:ea typeface="Arial"/>
                <a:cs typeface="Arial"/>
                <a:sym typeface="Arial"/>
              </a:rPr>
              <a:t>ANSWERS</a:t>
            </a:r>
            <a:endParaRPr sz="7200" b="1">
              <a:solidFill>
                <a:schemeClr val="lt1"/>
              </a:solidFill>
              <a:latin typeface="Arial"/>
              <a:ea typeface="Arial"/>
              <a:cs typeface="Arial"/>
              <a:sym typeface="Arial"/>
            </a:endParaRPr>
          </a:p>
        </p:txBody>
      </p:sp>
      <p:sp>
        <p:nvSpPr>
          <p:cNvPr id="457" name="Google Shape;457;p1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Intermediate Section</a:t>
            </a:r>
            <a:br>
              <a:rPr lang="en-US" sz="6000" b="1"/>
            </a:br>
            <a:r>
              <a:rPr lang="en-US" sz="6000" b="1"/>
              <a:t>Years 7-8</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
        <p:nvSpPr>
          <p:cNvPr id="462" name="Google Shape;462;p1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a:t>
            </a:r>
            <a:br>
              <a:rPr lang="en-US" sz="4000" b="1" cap="none"/>
            </a:br>
            <a:r>
              <a:rPr lang="en-US" sz="4000" b="1" cap="none"/>
              <a:t>WHAT IS THE SEVENTH PLANET FROM THE SUN?</a:t>
            </a:r>
            <a:endParaRPr/>
          </a:p>
        </p:txBody>
      </p:sp>
      <p:sp>
        <p:nvSpPr>
          <p:cNvPr id="463" name="Google Shape;463;p1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URANUS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1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a:t>
            </a:r>
            <a:br>
              <a:rPr lang="en-US" sz="4000" b="1" cap="none"/>
            </a:br>
            <a:r>
              <a:rPr lang="en-US" sz="4000" b="1" cap="none"/>
              <a:t>TRUE OR FALSE? THE PARTICLES OF A GAS ARE PACKED TIGHTLY TOGETHER?</a:t>
            </a:r>
            <a:endParaRPr/>
          </a:p>
        </p:txBody>
      </p:sp>
      <p:sp>
        <p:nvSpPr>
          <p:cNvPr id="469" name="Google Shape;469;p1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FALSE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3"/>
        <p:cNvGrpSpPr/>
        <p:nvPr/>
      </p:nvGrpSpPr>
      <p:grpSpPr>
        <a:xfrm>
          <a:off x="0" y="0"/>
          <a:ext cx="0" cy="0"/>
          <a:chOff x="0" y="0"/>
          <a:chExt cx="0" cy="0"/>
        </a:xfrm>
      </p:grpSpPr>
      <p:sp>
        <p:nvSpPr>
          <p:cNvPr id="474" name="Google Shape;474;p1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a:t>
            </a:r>
            <a:br>
              <a:rPr lang="en-US" sz="4000" b="1" cap="none"/>
            </a:br>
            <a:r>
              <a:rPr lang="en-US" sz="4000" b="1" cap="none"/>
              <a:t>IF YOU SUFFER FROM 'INSOMNIA', YOU CANNOT DO WHAT?</a:t>
            </a:r>
            <a:endParaRPr/>
          </a:p>
        </p:txBody>
      </p:sp>
      <p:sp>
        <p:nvSpPr>
          <p:cNvPr id="475" name="Google Shape;475;p1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SLEEP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Google Shape;480;p17"/>
          <p:cNvSpPr txBox="1">
            <a:spLocks noGrp="1"/>
          </p:cNvSpPr>
          <p:nvPr>
            <p:ph type="title"/>
          </p:nvPr>
        </p:nvSpPr>
        <p:spPr>
          <a:xfrm>
            <a:off x="686975" y="421750"/>
            <a:ext cx="3622500" cy="300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a:t>
            </a:r>
            <a:r>
              <a:rPr lang="en-US"/>
              <a:t> </a:t>
            </a:r>
            <a:r>
              <a:rPr lang="en-US" sz="4000" b="1" cap="none"/>
              <a:t>THIS IMAGE WAS CAPTURED FOR THE FIRST TIME EVER THIS YEAR. WHAT IS IT OF?</a:t>
            </a:r>
            <a:endParaRPr/>
          </a:p>
        </p:txBody>
      </p:sp>
      <p:sp>
        <p:nvSpPr>
          <p:cNvPr id="481" name="Google Shape;481;p17"/>
          <p:cNvSpPr txBox="1"/>
          <p:nvPr/>
        </p:nvSpPr>
        <p:spPr>
          <a:xfrm>
            <a:off x="686975" y="3294299"/>
            <a:ext cx="8420100" cy="207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ANSWER: A BLACK HOLE</a:t>
            </a:r>
            <a:endParaRPr sz="1400" b="0" i="0" u="none" strike="noStrike" cap="none">
              <a:solidFill>
                <a:srgbClr val="000000"/>
              </a:solidFill>
              <a:latin typeface="Arial"/>
              <a:ea typeface="Arial"/>
              <a:cs typeface="Arial"/>
              <a:sym typeface="Arial"/>
            </a:endParaRPr>
          </a:p>
        </p:txBody>
      </p:sp>
      <p:pic>
        <p:nvPicPr>
          <p:cNvPr id="482" name="Google Shape;482;p17" descr="The image of a black hole captured by the Event Horizon Telescope."/>
          <p:cNvPicPr preferRelativeResize="0"/>
          <p:nvPr/>
        </p:nvPicPr>
        <p:blipFill rotWithShape="1">
          <a:blip r:embed="rId4">
            <a:alphaModFix/>
          </a:blip>
          <a:srcRect/>
          <a:stretch/>
        </p:blipFill>
        <p:spPr>
          <a:xfrm>
            <a:off x="4461875" y="789225"/>
            <a:ext cx="5188300" cy="310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Q5:</a:t>
            </a:r>
            <a:br>
              <a:rPr lang="en-US" sz="4000" b="1" cap="none"/>
            </a:br>
            <a:r>
              <a:rPr lang="en-US" sz="3600" cap="none">
                <a:latin typeface="Times New Roman"/>
                <a:ea typeface="Times New Roman"/>
                <a:cs typeface="Times New Roman"/>
                <a:sym typeface="Times New Roman"/>
              </a:rPr>
              <a:t>THE M</a:t>
            </a:r>
            <a:r>
              <a:rPr lang="en-US" sz="3600">
                <a:latin typeface="Times New Roman"/>
                <a:ea typeface="Times New Roman"/>
                <a:cs typeface="Times New Roman"/>
                <a:sym typeface="Times New Roman"/>
              </a:rPr>
              <a:t>Ā</a:t>
            </a:r>
            <a:r>
              <a:rPr lang="en-US" sz="3600" cap="none">
                <a:latin typeface="Times New Roman"/>
                <a:ea typeface="Times New Roman"/>
                <a:cs typeface="Times New Roman"/>
                <a:sym typeface="Times New Roman"/>
              </a:rPr>
              <a:t>ORI WORD 'P</a:t>
            </a:r>
            <a:r>
              <a:rPr lang="en-US" sz="3600">
                <a:latin typeface="Times New Roman"/>
                <a:ea typeface="Times New Roman"/>
                <a:cs typeface="Times New Roman"/>
                <a:sym typeface="Times New Roman"/>
              </a:rPr>
              <a:t>Ā</a:t>
            </a:r>
            <a:r>
              <a:rPr lang="en-US" sz="3600" cap="none">
                <a:latin typeface="Times New Roman"/>
                <a:ea typeface="Times New Roman"/>
                <a:cs typeface="Times New Roman"/>
                <a:sym typeface="Times New Roman"/>
              </a:rPr>
              <a:t>NGARAU' REFERS TO WHAT? A: SCIENCE B: TECHNOLOGY C: ENGINEERING D: MATHS?</a:t>
            </a:r>
            <a:endParaRPr sz="3600">
              <a:latin typeface="Times New Roman"/>
              <a:ea typeface="Times New Roman"/>
              <a:cs typeface="Times New Roman"/>
              <a:sym typeface="Times New Roman"/>
            </a:endParaRPr>
          </a:p>
        </p:txBody>
      </p:sp>
      <p:sp>
        <p:nvSpPr>
          <p:cNvPr id="488" name="Google Shape;488;p1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 MATHS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2"/>
        <p:cNvGrpSpPr/>
        <p:nvPr/>
      </p:nvGrpSpPr>
      <p:grpSpPr>
        <a:xfrm>
          <a:off x="0" y="0"/>
          <a:ext cx="0" cy="0"/>
          <a:chOff x="0" y="0"/>
          <a:chExt cx="0" cy="0"/>
        </a:xfrm>
      </p:grpSpPr>
      <p:sp>
        <p:nvSpPr>
          <p:cNvPr id="493" name="Google Shape;493;p1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Q6:</a:t>
            </a:r>
            <a:br>
              <a:rPr lang="en-US" sz="4000" b="1" cap="none"/>
            </a:br>
            <a:r>
              <a:rPr lang="en-US" sz="4000" b="1" cap="none"/>
              <a:t>WHAT TYPE OF MATERIAL IS 'MAHOGANY'?</a:t>
            </a:r>
            <a:endParaRPr/>
          </a:p>
        </p:txBody>
      </p:sp>
      <p:sp>
        <p:nvSpPr>
          <p:cNvPr id="494" name="Google Shape;494;p1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WOOD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Arial"/>
              <a:buNone/>
            </a:pPr>
            <a:r>
              <a:rPr lang="en-US" sz="8000" b="1">
                <a:solidFill>
                  <a:schemeClr val="lt1"/>
                </a:solidFill>
                <a:latin typeface="Arial"/>
                <a:ea typeface="Arial"/>
                <a:cs typeface="Arial"/>
                <a:sym typeface="Arial"/>
              </a:rPr>
              <a:t>QUESTIONS</a:t>
            </a:r>
            <a:endParaRPr sz="8000" b="1">
              <a:solidFill>
                <a:schemeClr val="lt1"/>
              </a:solidFill>
              <a:latin typeface="Arial"/>
              <a:ea typeface="Arial"/>
              <a:cs typeface="Arial"/>
              <a:sym typeface="Arial"/>
            </a:endParaRPr>
          </a:p>
        </p:txBody>
      </p:sp>
      <p:sp>
        <p:nvSpPr>
          <p:cNvPr id="390" name="Google Shape;390;p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Intermediate Section</a:t>
            </a:r>
            <a:br>
              <a:rPr lang="en-US" sz="6000" b="1"/>
            </a:br>
            <a:r>
              <a:rPr lang="en-US" sz="6000" b="1"/>
              <a:t>Years 7-8</a:t>
            </a:r>
            <a:endParaRPr sz="600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8"/>
        <p:cNvGrpSpPr/>
        <p:nvPr/>
      </p:nvGrpSpPr>
      <p:grpSpPr>
        <a:xfrm>
          <a:off x="0" y="0"/>
          <a:ext cx="0" cy="0"/>
          <a:chOff x="0" y="0"/>
          <a:chExt cx="0" cy="0"/>
        </a:xfrm>
      </p:grpSpPr>
      <p:sp>
        <p:nvSpPr>
          <p:cNvPr id="499" name="Google Shape;499;p2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Q7:</a:t>
            </a:r>
            <a:br>
              <a:rPr lang="en-US" sz="4000" b="1" cap="none"/>
            </a:br>
            <a:r>
              <a:rPr lang="en-US" sz="4000" b="1" cap="none"/>
              <a:t>NAME THE MAIN GAS FOUND IN FIZZY DRINKS?</a:t>
            </a:r>
            <a:endParaRPr/>
          </a:p>
        </p:txBody>
      </p:sp>
      <p:sp>
        <p:nvSpPr>
          <p:cNvPr id="500" name="Google Shape;500;p2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CARBON DIOXIDE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sp>
        <p:nvSpPr>
          <p:cNvPr id="505" name="Google Shape;505;p2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Q8:</a:t>
            </a:r>
            <a:br>
              <a:rPr lang="en-US" sz="4000" b="1" cap="none"/>
            </a:br>
            <a:r>
              <a:rPr lang="en-US" sz="4000" b="1" cap="none"/>
              <a:t>WHAT IS THE LEFT SIDE OF A SHIP CALLED?</a:t>
            </a:r>
            <a:endParaRPr/>
          </a:p>
        </p:txBody>
      </p:sp>
      <p:sp>
        <p:nvSpPr>
          <p:cNvPr id="506" name="Google Shape;506;p2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p2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Q9:</a:t>
            </a:r>
            <a:br>
              <a:rPr lang="en-US" sz="4000" b="1" cap="none"/>
            </a:br>
            <a:r>
              <a:rPr lang="en-US" sz="4000" b="1" cap="none"/>
              <a:t>WHICH INSECT CARRIES MALARIA?</a:t>
            </a:r>
            <a:endParaRPr/>
          </a:p>
        </p:txBody>
      </p:sp>
      <p:sp>
        <p:nvSpPr>
          <p:cNvPr id="512" name="Google Shape;512;p2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MOSQUITO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6"/>
        <p:cNvGrpSpPr/>
        <p:nvPr/>
      </p:nvGrpSpPr>
      <p:grpSpPr>
        <a:xfrm>
          <a:off x="0" y="0"/>
          <a:ext cx="0" cy="0"/>
          <a:chOff x="0" y="0"/>
          <a:chExt cx="0" cy="0"/>
        </a:xfrm>
      </p:grpSpPr>
      <p:sp>
        <p:nvSpPr>
          <p:cNvPr id="517" name="Google Shape;517;p2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Q10:</a:t>
            </a:r>
            <a:br>
              <a:rPr lang="en-US" sz="4000" b="1" cap="none"/>
            </a:br>
            <a:r>
              <a:rPr lang="en-US" sz="4000" b="1" cap="none"/>
              <a:t>WHAT DO YOU CALL THE SMALL IMAGE ICONS USED TO EXPRESS EMOTIONS OR IDEAS IN DIGITAL COMMUNICATION?</a:t>
            </a:r>
            <a:endParaRPr/>
          </a:p>
        </p:txBody>
      </p:sp>
      <p:sp>
        <p:nvSpPr>
          <p:cNvPr id="518" name="Google Shape;518;p2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EMOJI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2"/>
        <p:cNvGrpSpPr/>
        <p:nvPr/>
      </p:nvGrpSpPr>
      <p:grpSpPr>
        <a:xfrm>
          <a:off x="0" y="0"/>
          <a:ext cx="0" cy="0"/>
          <a:chOff x="0" y="0"/>
          <a:chExt cx="0" cy="0"/>
        </a:xfrm>
      </p:grpSpPr>
      <p:sp>
        <p:nvSpPr>
          <p:cNvPr id="523" name="Google Shape;523;p2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a:t>
            </a:r>
            <a:r>
              <a:rPr lang="en-US" sz="8000" b="1">
                <a:solidFill>
                  <a:schemeClr val="lt1"/>
                </a:solidFill>
              </a:rPr>
              <a:t>QUESTIONS</a:t>
            </a:r>
            <a:endParaRPr sz="8000" b="1">
              <a:solidFill>
                <a:schemeClr val="lt1"/>
              </a:solidFill>
              <a:latin typeface="Arial"/>
              <a:ea typeface="Arial"/>
              <a:cs typeface="Arial"/>
              <a:sym typeface="Arial"/>
            </a:endParaRPr>
          </a:p>
        </p:txBody>
      </p:sp>
      <p:sp>
        <p:nvSpPr>
          <p:cNvPr id="524" name="Google Shape;524;p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Intermediate Section</a:t>
            </a:r>
            <a:br>
              <a:rPr lang="en-US" sz="6000" b="1"/>
            </a:br>
            <a:r>
              <a:rPr lang="en-US" sz="6000" b="1"/>
              <a:t>Years 7-8</a:t>
            </a:r>
            <a:endParaRPr sz="6000">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
        <p:cNvGrpSpPr/>
        <p:nvPr/>
      </p:nvGrpSpPr>
      <p:grpSpPr>
        <a:xfrm>
          <a:off x="0" y="0"/>
          <a:ext cx="0" cy="0"/>
          <a:chOff x="0" y="0"/>
          <a:chExt cx="0" cy="0"/>
        </a:xfrm>
      </p:grpSpPr>
      <p:sp>
        <p:nvSpPr>
          <p:cNvPr id="529" name="Google Shape;529;p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Q11</a:t>
            </a:r>
            <a:endParaRPr sz="4000" b="1">
              <a:solidFill>
                <a:srgbClr val="0092D2"/>
              </a:solidFill>
              <a:latin typeface="Arial"/>
              <a:ea typeface="Arial"/>
              <a:cs typeface="Arial"/>
              <a:sym typeface="Arial"/>
            </a:endParaRPr>
          </a:p>
        </p:txBody>
      </p:sp>
      <p:sp>
        <p:nvSpPr>
          <p:cNvPr id="530" name="Google Shape;530;p2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farmer fences a paddock in the shape of a regular Hexagon. He counts up and finds that he has 22 posts along one fence line. How many posts will be in the entire fence line?</a:t>
            </a:r>
            <a:endParaRPr sz="40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4"/>
        <p:cNvGrpSpPr/>
        <p:nvPr/>
      </p:nvGrpSpPr>
      <p:grpSpPr>
        <a:xfrm>
          <a:off x="0" y="0"/>
          <a:ext cx="0" cy="0"/>
          <a:chOff x="0" y="0"/>
          <a:chExt cx="0" cy="0"/>
        </a:xfrm>
      </p:grpSpPr>
      <p:sp>
        <p:nvSpPr>
          <p:cNvPr id="535" name="Google Shape;535;p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Q12</a:t>
            </a:r>
            <a:endParaRPr sz="4000" b="1">
              <a:solidFill>
                <a:srgbClr val="0092D2"/>
              </a:solidFill>
              <a:latin typeface="Arial"/>
              <a:ea typeface="Arial"/>
              <a:cs typeface="Arial"/>
              <a:sym typeface="Arial"/>
            </a:endParaRPr>
          </a:p>
        </p:txBody>
      </p:sp>
      <p:sp>
        <p:nvSpPr>
          <p:cNvPr id="536" name="Google Shape;536;p2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 you call a person who studies rocks?</a:t>
            </a:r>
            <a:endParaRPr sz="4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0"/>
        <p:cNvGrpSpPr/>
        <p:nvPr/>
      </p:nvGrpSpPr>
      <p:grpSpPr>
        <a:xfrm>
          <a:off x="0" y="0"/>
          <a:ext cx="0" cy="0"/>
          <a:chOff x="0" y="0"/>
          <a:chExt cx="0" cy="0"/>
        </a:xfrm>
      </p:grpSpPr>
      <p:sp>
        <p:nvSpPr>
          <p:cNvPr id="541" name="Google Shape;541;p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Q13</a:t>
            </a:r>
            <a:endParaRPr sz="4000" b="1">
              <a:solidFill>
                <a:srgbClr val="0092D2"/>
              </a:solidFill>
              <a:latin typeface="Arial"/>
              <a:ea typeface="Arial"/>
              <a:cs typeface="Arial"/>
              <a:sym typeface="Arial"/>
            </a:endParaRPr>
          </a:p>
        </p:txBody>
      </p:sp>
      <p:sp>
        <p:nvSpPr>
          <p:cNvPr id="542" name="Google Shape;542;p2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'spirit level' tells if things: (a) are horizontal? (b) contain alcohol? (c) are underground?</a:t>
            </a:r>
            <a:endParaRPr sz="40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6"/>
        <p:cNvGrpSpPr/>
        <p:nvPr/>
      </p:nvGrpSpPr>
      <p:grpSpPr>
        <a:xfrm>
          <a:off x="0" y="0"/>
          <a:ext cx="0" cy="0"/>
          <a:chOff x="0" y="0"/>
          <a:chExt cx="0" cy="0"/>
        </a:xfrm>
      </p:grpSpPr>
      <p:sp>
        <p:nvSpPr>
          <p:cNvPr id="547" name="Google Shape;547;p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Q14</a:t>
            </a:r>
            <a:endParaRPr sz="4000" b="1">
              <a:solidFill>
                <a:srgbClr val="0092D2"/>
              </a:solidFill>
              <a:latin typeface="Arial"/>
              <a:ea typeface="Arial"/>
              <a:cs typeface="Arial"/>
              <a:sym typeface="Arial"/>
            </a:endParaRPr>
          </a:p>
        </p:txBody>
      </p:sp>
      <p:sp>
        <p:nvSpPr>
          <p:cNvPr id="548" name="Google Shape;548;p2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makes the biggest contribution to rising sea levels; Land Ice or Sea Ice?</a:t>
            </a:r>
            <a:endParaRPr sz="40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2"/>
        <p:cNvGrpSpPr/>
        <p:nvPr/>
      </p:nvGrpSpPr>
      <p:grpSpPr>
        <a:xfrm>
          <a:off x="0" y="0"/>
          <a:ext cx="0" cy="0"/>
          <a:chOff x="0" y="0"/>
          <a:chExt cx="0" cy="0"/>
        </a:xfrm>
      </p:grpSpPr>
      <p:sp>
        <p:nvSpPr>
          <p:cNvPr id="553" name="Google Shape;553;p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Q15</a:t>
            </a:r>
            <a:endParaRPr sz="4000" b="1">
              <a:solidFill>
                <a:srgbClr val="0092D2"/>
              </a:solidFill>
              <a:latin typeface="Arial"/>
              <a:ea typeface="Arial"/>
              <a:cs typeface="Arial"/>
              <a:sym typeface="Arial"/>
            </a:endParaRPr>
          </a:p>
        </p:txBody>
      </p:sp>
      <p:sp>
        <p:nvSpPr>
          <p:cNvPr id="554" name="Google Shape;554;p2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young Isaac Newton is said to have been hit on the head by which fruit, leading him to come up with the theory of gravity?</a:t>
            </a:r>
            <a:endParaRPr sz="4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a:t>
            </a:r>
            <a:endParaRPr sz="4000" b="1">
              <a:solidFill>
                <a:srgbClr val="0092D2"/>
              </a:solidFill>
              <a:latin typeface="Arial"/>
              <a:ea typeface="Arial"/>
              <a:cs typeface="Arial"/>
              <a:sym typeface="Arial"/>
            </a:endParaRPr>
          </a:p>
        </p:txBody>
      </p:sp>
      <p:sp>
        <p:nvSpPr>
          <p:cNvPr id="396" name="Google Shape;396;p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seventh planet from the Sun?</a:t>
            </a:r>
            <a:endParaRPr sz="40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8"/>
        <p:cNvGrpSpPr/>
        <p:nvPr/>
      </p:nvGrpSpPr>
      <p:grpSpPr>
        <a:xfrm>
          <a:off x="0" y="0"/>
          <a:ext cx="0" cy="0"/>
          <a:chOff x="0" y="0"/>
          <a:chExt cx="0" cy="0"/>
        </a:xfrm>
      </p:grpSpPr>
      <p:sp>
        <p:nvSpPr>
          <p:cNvPr id="559" name="Google Shape;559;p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Q16</a:t>
            </a:r>
            <a:endParaRPr sz="4000" b="1">
              <a:solidFill>
                <a:srgbClr val="0092D2"/>
              </a:solidFill>
              <a:latin typeface="Arial"/>
              <a:ea typeface="Arial"/>
              <a:cs typeface="Arial"/>
              <a:sym typeface="Arial"/>
            </a:endParaRPr>
          </a:p>
        </p:txBody>
      </p:sp>
      <p:sp>
        <p:nvSpPr>
          <p:cNvPr id="560" name="Google Shape;560;p3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Iron is attracted by magnets?</a:t>
            </a:r>
            <a:endParaRPr sz="40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4"/>
        <p:cNvGrpSpPr/>
        <p:nvPr/>
      </p:nvGrpSpPr>
      <p:grpSpPr>
        <a:xfrm>
          <a:off x="0" y="0"/>
          <a:ext cx="0" cy="0"/>
          <a:chOff x="0" y="0"/>
          <a:chExt cx="0" cy="0"/>
        </a:xfrm>
      </p:grpSpPr>
      <p:sp>
        <p:nvSpPr>
          <p:cNvPr id="565" name="Google Shape;565;p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Q17</a:t>
            </a:r>
            <a:endParaRPr sz="4000" b="1">
              <a:solidFill>
                <a:srgbClr val="0092D2"/>
              </a:solidFill>
              <a:latin typeface="Arial"/>
              <a:ea typeface="Arial"/>
              <a:cs typeface="Arial"/>
              <a:sym typeface="Arial"/>
            </a:endParaRPr>
          </a:p>
        </p:txBody>
      </p:sp>
      <p:sp>
        <p:nvSpPr>
          <p:cNvPr id="566" name="Google Shape;566;p3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of the biggest part of the human brain?</a:t>
            </a:r>
            <a:endParaRPr sz="4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0"/>
        <p:cNvGrpSpPr/>
        <p:nvPr/>
      </p:nvGrpSpPr>
      <p:grpSpPr>
        <a:xfrm>
          <a:off x="0" y="0"/>
          <a:ext cx="0" cy="0"/>
          <a:chOff x="0" y="0"/>
          <a:chExt cx="0" cy="0"/>
        </a:xfrm>
      </p:grpSpPr>
      <p:sp>
        <p:nvSpPr>
          <p:cNvPr id="571" name="Google Shape;571;p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Q18</a:t>
            </a:r>
            <a:endParaRPr sz="4000" b="1">
              <a:solidFill>
                <a:srgbClr val="0092D2"/>
              </a:solidFill>
              <a:latin typeface="Arial"/>
              <a:ea typeface="Arial"/>
              <a:cs typeface="Arial"/>
              <a:sym typeface="Arial"/>
            </a:endParaRPr>
          </a:p>
        </p:txBody>
      </p:sp>
      <p:sp>
        <p:nvSpPr>
          <p:cNvPr id="572" name="Google Shape;572;p3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Opposite angles of a parallelogram are equal.?</a:t>
            </a:r>
            <a:endParaRPr sz="4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6"/>
        <p:cNvGrpSpPr/>
        <p:nvPr/>
      </p:nvGrpSpPr>
      <p:grpSpPr>
        <a:xfrm>
          <a:off x="0" y="0"/>
          <a:ext cx="0" cy="0"/>
          <a:chOff x="0" y="0"/>
          <a:chExt cx="0" cy="0"/>
        </a:xfrm>
      </p:grpSpPr>
      <p:sp>
        <p:nvSpPr>
          <p:cNvPr id="577" name="Google Shape;577;p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Q19</a:t>
            </a:r>
            <a:endParaRPr sz="4000" b="1">
              <a:solidFill>
                <a:srgbClr val="0092D2"/>
              </a:solidFill>
              <a:latin typeface="Arial"/>
              <a:ea typeface="Arial"/>
              <a:cs typeface="Arial"/>
              <a:sym typeface="Arial"/>
            </a:endParaRPr>
          </a:p>
        </p:txBody>
      </p:sp>
      <p:sp>
        <p:nvSpPr>
          <p:cNvPr id="578" name="Google Shape;578;p3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a male elephant called?</a:t>
            </a:r>
            <a:endParaRPr sz="4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2"/>
        <p:cNvGrpSpPr/>
        <p:nvPr/>
      </p:nvGrpSpPr>
      <p:grpSpPr>
        <a:xfrm>
          <a:off x="0" y="0"/>
          <a:ext cx="0" cy="0"/>
          <a:chOff x="0" y="0"/>
          <a:chExt cx="0" cy="0"/>
        </a:xfrm>
      </p:grpSpPr>
      <p:sp>
        <p:nvSpPr>
          <p:cNvPr id="583" name="Google Shape;583;p3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Q20</a:t>
            </a:r>
            <a:endParaRPr sz="4000" b="1">
              <a:solidFill>
                <a:srgbClr val="0092D2"/>
              </a:solidFill>
              <a:latin typeface="Arial"/>
              <a:ea typeface="Arial"/>
              <a:cs typeface="Arial"/>
              <a:sym typeface="Arial"/>
            </a:endParaRPr>
          </a:p>
        </p:txBody>
      </p:sp>
      <p:sp>
        <p:nvSpPr>
          <p:cNvPr id="584" name="Google Shape;584;p3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element is used in microchips?</a:t>
            </a:r>
            <a:endParaRPr sz="40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8"/>
        <p:cNvGrpSpPr/>
        <p:nvPr/>
      </p:nvGrpSpPr>
      <p:grpSpPr>
        <a:xfrm>
          <a:off x="0" y="0"/>
          <a:ext cx="0" cy="0"/>
          <a:chOff x="0" y="0"/>
          <a:chExt cx="0" cy="0"/>
        </a:xfrm>
      </p:grpSpPr>
      <p:sp>
        <p:nvSpPr>
          <p:cNvPr id="589" name="Google Shape;589;p35"/>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590" name="Google Shape;590;p3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Intermediate Section</a:t>
            </a:r>
            <a:br>
              <a:rPr lang="en-US" sz="6000" b="1"/>
            </a:br>
            <a:r>
              <a:rPr lang="en-US" sz="6000" b="1"/>
              <a:t>Years 7-8</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4"/>
        <p:cNvGrpSpPr/>
        <p:nvPr/>
      </p:nvGrpSpPr>
      <p:grpSpPr>
        <a:xfrm>
          <a:off x="0" y="0"/>
          <a:ext cx="0" cy="0"/>
          <a:chOff x="0" y="0"/>
          <a:chExt cx="0" cy="0"/>
        </a:xfrm>
      </p:grpSpPr>
      <p:sp>
        <p:nvSpPr>
          <p:cNvPr id="595" name="Google Shape;595;p3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Q11:</a:t>
            </a:r>
            <a:r>
              <a:rPr lang="en-US"/>
              <a:t> </a:t>
            </a:r>
            <a:r>
              <a:rPr lang="en-US" sz="4000" b="1" cap="none"/>
              <a:t>A FARMER FENCES A PADDOCK IN THE SHAPE OF A REGULAR HEXAGON. HE COUNTS UP AND FINDS THAT HE HAS 22 POSTS ALONG ONE FENCE LINE. HOW MANY POSTS WILL BE IN THE ENTIRE FENCE LINE?</a:t>
            </a:r>
            <a:endParaRPr/>
          </a:p>
        </p:txBody>
      </p:sp>
      <p:sp>
        <p:nvSpPr>
          <p:cNvPr id="596" name="Google Shape;596;p36"/>
          <p:cNvSpPr txBox="1"/>
          <p:nvPr/>
        </p:nvSpPr>
        <p:spPr>
          <a:xfrm>
            <a:off x="686975" y="4538450"/>
            <a:ext cx="8420100" cy="127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ANSWER: 126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0"/>
        <p:cNvGrpSpPr/>
        <p:nvPr/>
      </p:nvGrpSpPr>
      <p:grpSpPr>
        <a:xfrm>
          <a:off x="0" y="0"/>
          <a:ext cx="0" cy="0"/>
          <a:chOff x="0" y="0"/>
          <a:chExt cx="0" cy="0"/>
        </a:xfrm>
      </p:grpSpPr>
      <p:sp>
        <p:nvSpPr>
          <p:cNvPr id="601" name="Google Shape;601;p3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Q12:</a:t>
            </a:r>
            <a:br>
              <a:rPr lang="en-US" sz="4000" b="1" cap="none"/>
            </a:br>
            <a:r>
              <a:rPr lang="en-US" sz="4000" b="1" cap="none"/>
              <a:t>WHAT DO YOU CALL A PERSON WHO STUDIES ROCKS?</a:t>
            </a:r>
            <a:endParaRPr/>
          </a:p>
        </p:txBody>
      </p:sp>
      <p:sp>
        <p:nvSpPr>
          <p:cNvPr id="602" name="Google Shape;602;p3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 GEOLOGIST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6"/>
        <p:cNvGrpSpPr/>
        <p:nvPr/>
      </p:nvGrpSpPr>
      <p:grpSpPr>
        <a:xfrm>
          <a:off x="0" y="0"/>
          <a:ext cx="0" cy="0"/>
          <a:chOff x="0" y="0"/>
          <a:chExt cx="0" cy="0"/>
        </a:xfrm>
      </p:grpSpPr>
      <p:sp>
        <p:nvSpPr>
          <p:cNvPr id="607" name="Google Shape;607;p3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Q13:</a:t>
            </a:r>
            <a:br>
              <a:rPr lang="en-US" sz="4000" b="1" cap="none"/>
            </a:br>
            <a:r>
              <a:rPr lang="en-US" sz="4000" b="1" cap="none"/>
              <a:t>A 'SPIRIT LEVEL' TELLS IF THINGS: (A) ARE HORIZONTAL? (B) CONTAIN ALCOHOL? (C) ARE UNDERGROUND?</a:t>
            </a:r>
            <a:endParaRPr/>
          </a:p>
        </p:txBody>
      </p:sp>
      <p:sp>
        <p:nvSpPr>
          <p:cNvPr id="608" name="Google Shape;608;p3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 ARE HORIZONTAL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2"/>
        <p:cNvGrpSpPr/>
        <p:nvPr/>
      </p:nvGrpSpPr>
      <p:grpSpPr>
        <a:xfrm>
          <a:off x="0" y="0"/>
          <a:ext cx="0" cy="0"/>
          <a:chOff x="0" y="0"/>
          <a:chExt cx="0" cy="0"/>
        </a:xfrm>
      </p:grpSpPr>
      <p:sp>
        <p:nvSpPr>
          <p:cNvPr id="613" name="Google Shape;613;p3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Q14:</a:t>
            </a:r>
            <a:br>
              <a:rPr lang="en-US" sz="4000" b="1" cap="none"/>
            </a:br>
            <a:r>
              <a:rPr lang="en-US" sz="4000" b="1" cap="none"/>
              <a:t>WHICH MAKES THE BIGGEST CONTRIBUTION TO RISING SEA LEVELS; LAND ICE OR SEA ICE?</a:t>
            </a:r>
            <a:endParaRPr/>
          </a:p>
        </p:txBody>
      </p:sp>
      <p:sp>
        <p:nvSpPr>
          <p:cNvPr id="614" name="Google Shape;614;p3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LAND ICE (SEA ICE MAKES ALMOST NO DIFFERENCE)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Google Shape;401;p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a:t>
            </a:r>
            <a:endParaRPr sz="4000" b="1">
              <a:solidFill>
                <a:srgbClr val="0092D2"/>
              </a:solidFill>
              <a:latin typeface="Arial"/>
              <a:ea typeface="Arial"/>
              <a:cs typeface="Arial"/>
              <a:sym typeface="Arial"/>
            </a:endParaRPr>
          </a:p>
        </p:txBody>
      </p:sp>
      <p:sp>
        <p:nvSpPr>
          <p:cNvPr id="402" name="Google Shape;402;p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The particles of a gas are packed tightly together?</a:t>
            </a:r>
            <a:endParaRPr sz="4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8"/>
        <p:cNvGrpSpPr/>
        <p:nvPr/>
      </p:nvGrpSpPr>
      <p:grpSpPr>
        <a:xfrm>
          <a:off x="0" y="0"/>
          <a:ext cx="0" cy="0"/>
          <a:chOff x="0" y="0"/>
          <a:chExt cx="0" cy="0"/>
        </a:xfrm>
      </p:grpSpPr>
      <p:sp>
        <p:nvSpPr>
          <p:cNvPr id="619" name="Google Shape;619;p4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Q15:</a:t>
            </a:r>
            <a:br>
              <a:rPr lang="en-US" sz="4000" b="1" cap="none"/>
            </a:br>
            <a:r>
              <a:rPr lang="en-US" sz="4000" b="1" cap="none"/>
              <a:t>A YOUNG ISAAC NEWTON IS SAID TO HAVE BEEN HIT ON THE HEAD BY WHICH FRUIT, LEADING HIM TO COME UP WITH THE THEORY OF GRAVITY?</a:t>
            </a:r>
            <a:endParaRPr/>
          </a:p>
        </p:txBody>
      </p:sp>
      <p:sp>
        <p:nvSpPr>
          <p:cNvPr id="620" name="Google Shape;620;p4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AN APPLE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4"/>
        <p:cNvGrpSpPr/>
        <p:nvPr/>
      </p:nvGrpSpPr>
      <p:grpSpPr>
        <a:xfrm>
          <a:off x="0" y="0"/>
          <a:ext cx="0" cy="0"/>
          <a:chOff x="0" y="0"/>
          <a:chExt cx="0" cy="0"/>
        </a:xfrm>
      </p:grpSpPr>
      <p:sp>
        <p:nvSpPr>
          <p:cNvPr id="625" name="Google Shape;625;p4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Q16:</a:t>
            </a:r>
            <a:br>
              <a:rPr lang="en-US" sz="4000" b="1" cap="none"/>
            </a:br>
            <a:r>
              <a:rPr lang="en-US" sz="4000" b="1" cap="none"/>
              <a:t>TRUE OR FALSE? IRON IS ATTRACTED BY MAGNETS?</a:t>
            </a:r>
            <a:endParaRPr/>
          </a:p>
        </p:txBody>
      </p:sp>
      <p:sp>
        <p:nvSpPr>
          <p:cNvPr id="626" name="Google Shape;626;p4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0"/>
        <p:cNvGrpSpPr/>
        <p:nvPr/>
      </p:nvGrpSpPr>
      <p:grpSpPr>
        <a:xfrm>
          <a:off x="0" y="0"/>
          <a:ext cx="0" cy="0"/>
          <a:chOff x="0" y="0"/>
          <a:chExt cx="0" cy="0"/>
        </a:xfrm>
      </p:grpSpPr>
      <p:sp>
        <p:nvSpPr>
          <p:cNvPr id="631" name="Google Shape;631;p4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Q17:</a:t>
            </a:r>
            <a:br>
              <a:rPr lang="en-US" sz="4000" b="1" cap="none"/>
            </a:br>
            <a:r>
              <a:rPr lang="en-US" sz="4000" b="1" cap="none"/>
              <a:t>WHAT IS THE NAME OF THE BIGGEST PART OF THE HUMAN BRAIN?</a:t>
            </a:r>
            <a:endParaRPr/>
          </a:p>
        </p:txBody>
      </p:sp>
      <p:sp>
        <p:nvSpPr>
          <p:cNvPr id="632" name="Google Shape;632;p4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THE CEREBRUM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6"/>
        <p:cNvGrpSpPr/>
        <p:nvPr/>
      </p:nvGrpSpPr>
      <p:grpSpPr>
        <a:xfrm>
          <a:off x="0" y="0"/>
          <a:ext cx="0" cy="0"/>
          <a:chOff x="0" y="0"/>
          <a:chExt cx="0" cy="0"/>
        </a:xfrm>
      </p:grpSpPr>
      <p:sp>
        <p:nvSpPr>
          <p:cNvPr id="637" name="Google Shape;637;p4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Q18:</a:t>
            </a:r>
            <a:br>
              <a:rPr lang="en-US" sz="4000" b="1" cap="none"/>
            </a:br>
            <a:r>
              <a:rPr lang="en-US" sz="4000" b="1" cap="none"/>
              <a:t>TRUE OR FALSE? OPPOSITE ANGLES OF A PARALLELOGRAM ARE EQUAL.?</a:t>
            </a:r>
            <a:endParaRPr/>
          </a:p>
        </p:txBody>
      </p:sp>
      <p:sp>
        <p:nvSpPr>
          <p:cNvPr id="638" name="Google Shape;638;p4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2"/>
        <p:cNvGrpSpPr/>
        <p:nvPr/>
      </p:nvGrpSpPr>
      <p:grpSpPr>
        <a:xfrm>
          <a:off x="0" y="0"/>
          <a:ext cx="0" cy="0"/>
          <a:chOff x="0" y="0"/>
          <a:chExt cx="0" cy="0"/>
        </a:xfrm>
      </p:grpSpPr>
      <p:sp>
        <p:nvSpPr>
          <p:cNvPr id="643" name="Google Shape;643;p4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Q19:</a:t>
            </a:r>
            <a:br>
              <a:rPr lang="en-US" sz="4000" b="1" cap="none"/>
            </a:br>
            <a:r>
              <a:rPr lang="en-US" sz="4000" b="1" cap="none"/>
              <a:t>WHAT IS A MALE ELEPHANT CALLED?</a:t>
            </a:r>
            <a:endParaRPr/>
          </a:p>
        </p:txBody>
      </p:sp>
      <p:sp>
        <p:nvSpPr>
          <p:cNvPr id="644" name="Google Shape;644;p4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 BULL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8"/>
        <p:cNvGrpSpPr/>
        <p:nvPr/>
      </p:nvGrpSpPr>
      <p:grpSpPr>
        <a:xfrm>
          <a:off x="0" y="0"/>
          <a:ext cx="0" cy="0"/>
          <a:chOff x="0" y="0"/>
          <a:chExt cx="0" cy="0"/>
        </a:xfrm>
      </p:grpSpPr>
      <p:sp>
        <p:nvSpPr>
          <p:cNvPr id="649" name="Google Shape;649;p4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Q20:</a:t>
            </a:r>
            <a:br>
              <a:rPr lang="en-US" sz="4000" b="1" cap="none"/>
            </a:br>
            <a:r>
              <a:rPr lang="en-US" sz="4000" b="1" cap="none"/>
              <a:t>WHAT ELEMENT IS USED IN MICROCHIPS?</a:t>
            </a:r>
            <a:endParaRPr/>
          </a:p>
        </p:txBody>
      </p:sp>
      <p:sp>
        <p:nvSpPr>
          <p:cNvPr id="650" name="Google Shape;650;p4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SILICON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4"/>
        <p:cNvGrpSpPr/>
        <p:nvPr/>
      </p:nvGrpSpPr>
      <p:grpSpPr>
        <a:xfrm>
          <a:off x="0" y="0"/>
          <a:ext cx="0" cy="0"/>
          <a:chOff x="0" y="0"/>
          <a:chExt cx="0" cy="0"/>
        </a:xfrm>
      </p:grpSpPr>
      <p:sp>
        <p:nvSpPr>
          <p:cNvPr id="655" name="Google Shape;655;p46"/>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rgbClr val="FFFFFF"/>
                </a:solidFill>
              </a:rPr>
              <a:t>PRACTICAL TASK</a:t>
            </a:r>
            <a:endParaRPr sz="2520" b="1">
              <a:solidFill>
                <a:schemeClr val="lt1"/>
              </a:solidFill>
              <a:latin typeface="Arial"/>
              <a:ea typeface="Arial"/>
              <a:cs typeface="Arial"/>
              <a:sym typeface="Arial"/>
            </a:endParaRPr>
          </a:p>
        </p:txBody>
      </p:sp>
      <p:sp>
        <p:nvSpPr>
          <p:cNvPr id="656" name="Google Shape;656;p4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Clr>
                <a:schemeClr val="dk1"/>
              </a:buClr>
              <a:buSzPts val="2600"/>
              <a:buNone/>
            </a:pPr>
            <a:r>
              <a:rPr lang="en-US" sz="2600">
                <a:solidFill>
                  <a:srgbClr val="FFFFFF"/>
                </a:solidFill>
                <a:latin typeface="Arial"/>
                <a:ea typeface="Arial"/>
                <a:cs typeface="Arial"/>
                <a:sym typeface="Arial"/>
              </a:rPr>
              <a:t>This year we have 3 practical challenges:</a:t>
            </a: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Year of the Periodic Table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Building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Coding Challenge</a:t>
            </a:r>
            <a:endParaRPr sz="26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0"/>
        <p:cNvGrpSpPr/>
        <p:nvPr/>
      </p:nvGrpSpPr>
      <p:grpSpPr>
        <a:xfrm>
          <a:off x="0" y="0"/>
          <a:ext cx="0" cy="0"/>
          <a:chOff x="0" y="0"/>
          <a:chExt cx="0" cy="0"/>
        </a:xfrm>
      </p:grpSpPr>
      <p:sp>
        <p:nvSpPr>
          <p:cNvPr id="661" name="Google Shape;661;g5a9b1e729d_0_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a:solidFill>
                  <a:srgbClr val="0092D2"/>
                </a:solidFill>
                <a:latin typeface="Arial"/>
                <a:ea typeface="Arial"/>
                <a:cs typeface="Arial"/>
                <a:sym typeface="Arial"/>
              </a:rPr>
              <a:t>Year of the Periodic Table Challenge (3 marks)</a:t>
            </a:r>
            <a:endParaRPr sz="4000" b="1">
              <a:solidFill>
                <a:srgbClr val="0092D2"/>
              </a:solidFill>
              <a:latin typeface="Arial"/>
              <a:ea typeface="Arial"/>
              <a:cs typeface="Arial"/>
              <a:sym typeface="Arial"/>
            </a:endParaRPr>
          </a:p>
        </p:txBody>
      </p:sp>
      <p:sp>
        <p:nvSpPr>
          <p:cNvPr id="662" name="Google Shape;662;g5a9b1e729d_0_5"/>
          <p:cNvSpPr txBox="1">
            <a:spLocks noGrp="1"/>
          </p:cNvSpPr>
          <p:nvPr>
            <p:ph type="body" idx="1"/>
          </p:nvPr>
        </p:nvSpPr>
        <p:spPr>
          <a:xfrm>
            <a:off x="495300" y="1600201"/>
            <a:ext cx="7916700" cy="376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r>
              <a:rPr lang="en-US" sz="4000" dirty="0">
                <a:latin typeface="Arial"/>
                <a:ea typeface="Arial"/>
                <a:cs typeface="Arial"/>
                <a:sym typeface="Arial"/>
              </a:rPr>
              <a:t>What element is found in </a:t>
            </a:r>
            <a:r>
              <a:rPr lang="en-US" sz="4000" u="sng" dirty="0">
                <a:latin typeface="Arial"/>
                <a:ea typeface="Arial"/>
                <a:cs typeface="Arial"/>
                <a:sym typeface="Arial"/>
              </a:rPr>
              <a:t>and</a:t>
            </a:r>
            <a:r>
              <a:rPr lang="en-US" sz="4000" dirty="0">
                <a:latin typeface="Arial"/>
                <a:ea typeface="Arial"/>
                <a:cs typeface="Arial"/>
                <a:sym typeface="Arial"/>
              </a:rPr>
              <a:t> “closely associated with” the </a:t>
            </a:r>
            <a:r>
              <a:rPr lang="en-US" sz="4000" dirty="0" smtClean="0">
                <a:latin typeface="Arial"/>
                <a:ea typeface="Arial"/>
                <a:cs typeface="Arial"/>
                <a:sym typeface="Arial"/>
              </a:rPr>
              <a:t>5 </a:t>
            </a:r>
            <a:r>
              <a:rPr lang="en-US" sz="4000" dirty="0">
                <a:latin typeface="Arial"/>
                <a:ea typeface="Arial"/>
                <a:cs typeface="Arial"/>
                <a:sym typeface="Arial"/>
              </a:rPr>
              <a:t>everyday items you have been given. </a:t>
            </a:r>
            <a:endParaRPr sz="4000" dirty="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6"/>
        <p:cNvGrpSpPr/>
        <p:nvPr/>
      </p:nvGrpSpPr>
      <p:grpSpPr>
        <a:xfrm>
          <a:off x="0" y="0"/>
          <a:ext cx="0" cy="0"/>
          <a:chOff x="0" y="0"/>
          <a:chExt cx="0" cy="0"/>
        </a:xfrm>
      </p:grpSpPr>
      <p:sp>
        <p:nvSpPr>
          <p:cNvPr id="667" name="Google Shape;667;p4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a:solidFill>
                  <a:srgbClr val="0092D2"/>
                </a:solidFill>
                <a:latin typeface="Arial"/>
                <a:ea typeface="Arial"/>
                <a:cs typeface="Arial"/>
                <a:sym typeface="Arial"/>
              </a:rPr>
              <a:t>Building Challenge (4 marks)</a:t>
            </a:r>
            <a:endParaRPr sz="4000" b="1">
              <a:solidFill>
                <a:srgbClr val="0092D2"/>
              </a:solidFill>
              <a:latin typeface="Arial"/>
              <a:ea typeface="Arial"/>
              <a:cs typeface="Arial"/>
              <a:sym typeface="Arial"/>
            </a:endParaRPr>
          </a:p>
        </p:txBody>
      </p:sp>
      <p:sp>
        <p:nvSpPr>
          <p:cNvPr id="668" name="Google Shape;668;p48"/>
          <p:cNvSpPr txBox="1">
            <a:spLocks noGrp="1"/>
          </p:cNvSpPr>
          <p:nvPr>
            <p:ph type="body" idx="1"/>
          </p:nvPr>
        </p:nvSpPr>
        <p:spPr>
          <a:xfrm>
            <a:off x="495300" y="1141175"/>
            <a:ext cx="8498100" cy="422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Arial"/>
              <a:buNone/>
            </a:pPr>
            <a:r>
              <a:rPr lang="en-US">
                <a:latin typeface="Arial"/>
                <a:ea typeface="Arial"/>
                <a:cs typeface="Arial"/>
                <a:sym typeface="Arial"/>
              </a:rPr>
              <a:t>Using only the equipment provided, build the tallest structure, as measured from the table surface to the top of the marshmallow. You have 15 minutes and should </a:t>
            </a:r>
            <a:r>
              <a:rPr lang="en-US" b="1">
                <a:latin typeface="Arial"/>
                <a:ea typeface="Arial"/>
                <a:cs typeface="Arial"/>
                <a:sym typeface="Arial"/>
              </a:rPr>
              <a:t>read the set of rules carefully</a:t>
            </a:r>
            <a:endParaRPr b="1">
              <a:latin typeface="Arial"/>
              <a:ea typeface="Arial"/>
              <a:cs typeface="Arial"/>
              <a:sym typeface="Arial"/>
            </a:endParaRPr>
          </a:p>
          <a:p>
            <a:pPr marL="0" lvl="0" indent="0" algn="l" rtl="0">
              <a:spcBef>
                <a:spcPts val="0"/>
              </a:spcBef>
              <a:spcAft>
                <a:spcPts val="0"/>
              </a:spcAft>
              <a:buClr>
                <a:schemeClr val="dk1"/>
              </a:buClr>
              <a:buSzPts val="40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a:latin typeface="Arial"/>
                <a:ea typeface="Arial"/>
                <a:cs typeface="Arial"/>
                <a:sym typeface="Arial"/>
              </a:rPr>
              <a:t>Over 5cm = 1 mark		Over 20cm = 2 marks</a:t>
            </a:r>
            <a:endParaRPr>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a:latin typeface="Arial"/>
                <a:ea typeface="Arial"/>
                <a:cs typeface="Arial"/>
                <a:sym typeface="Arial"/>
              </a:rPr>
              <a:t>Over 35cm = 2 marks	Over 50cm = 4 marks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2"/>
        <p:cNvGrpSpPr/>
        <p:nvPr/>
      </p:nvGrpSpPr>
      <p:grpSpPr>
        <a:xfrm>
          <a:off x="0" y="0"/>
          <a:ext cx="0" cy="0"/>
          <a:chOff x="0" y="0"/>
          <a:chExt cx="0" cy="0"/>
        </a:xfrm>
      </p:grpSpPr>
      <p:sp>
        <p:nvSpPr>
          <p:cNvPr id="673" name="Google Shape;673;p4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a:solidFill>
                  <a:srgbClr val="0092D2"/>
                </a:solidFill>
                <a:latin typeface="Arial"/>
                <a:ea typeface="Arial"/>
                <a:cs typeface="Arial"/>
                <a:sym typeface="Arial"/>
              </a:rPr>
              <a:t>Coding Challenge (3 marks)</a:t>
            </a:r>
            <a:endParaRPr sz="4000" b="1">
              <a:solidFill>
                <a:srgbClr val="0092D2"/>
              </a:solidFill>
              <a:latin typeface="Arial"/>
              <a:ea typeface="Arial"/>
              <a:cs typeface="Arial"/>
              <a:sym typeface="Arial"/>
            </a:endParaRPr>
          </a:p>
        </p:txBody>
      </p:sp>
      <p:sp>
        <p:nvSpPr>
          <p:cNvPr id="674" name="Google Shape;674;p49"/>
          <p:cNvSpPr txBox="1">
            <a:spLocks noGrp="1"/>
          </p:cNvSpPr>
          <p:nvPr>
            <p:ph type="body" idx="1"/>
          </p:nvPr>
        </p:nvSpPr>
        <p:spPr>
          <a:xfrm>
            <a:off x="495300" y="1149850"/>
            <a:ext cx="7916700" cy="4214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sz="3000">
                <a:latin typeface="Arial"/>
                <a:ea typeface="Arial"/>
                <a:cs typeface="Arial"/>
                <a:sym typeface="Arial"/>
              </a:rPr>
              <a:t>A Racetrack will be shown on screen and you must programme your team Bot to complete the circuit, from behind the Start line to over the Finish line. Instructions have been provided to each team</a:t>
            </a:r>
            <a:endParaRPr sz="3000">
              <a:latin typeface="Arial"/>
              <a:ea typeface="Arial"/>
              <a:cs typeface="Arial"/>
              <a:sym typeface="Arial"/>
            </a:endParaRPr>
          </a:p>
          <a:p>
            <a:pPr marL="0" lvl="0" indent="0" algn="l" rtl="0">
              <a:spcBef>
                <a:spcPts val="0"/>
              </a:spcBef>
              <a:spcAft>
                <a:spcPts val="0"/>
              </a:spcAft>
              <a:buClr>
                <a:schemeClr val="dk1"/>
              </a:buClr>
              <a:buSzPts val="4000"/>
              <a:buNone/>
            </a:pP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Reach Tyre Arch = 1 mark</a:t>
            </a: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Reach Man with Flag = 2 marks</a:t>
            </a: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Cross the finish line = 3 Marks</a:t>
            </a:r>
            <a:endParaRPr sz="300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a:t>
            </a:r>
            <a:endParaRPr sz="4000" b="1">
              <a:solidFill>
                <a:srgbClr val="0092D2"/>
              </a:solidFill>
              <a:latin typeface="Arial"/>
              <a:ea typeface="Arial"/>
              <a:cs typeface="Arial"/>
              <a:sym typeface="Arial"/>
            </a:endParaRPr>
          </a:p>
        </p:txBody>
      </p:sp>
      <p:sp>
        <p:nvSpPr>
          <p:cNvPr id="408" name="Google Shape;408;p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If you suffer from 'insomnia', you cannot do what?</a:t>
            </a:r>
            <a:endParaRPr sz="40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0"/>
          <p:cNvSpPr txBox="1">
            <a:spLocks noGrp="1"/>
          </p:cNvSpPr>
          <p:nvPr>
            <p:ph type="title"/>
          </p:nvPr>
        </p:nvSpPr>
        <p:spPr>
          <a:xfrm>
            <a:off x="495300" y="155448"/>
            <a:ext cx="8915400" cy="670255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 </a:t>
            </a:r>
            <a:endParaRPr/>
          </a:p>
        </p:txBody>
      </p:sp>
      <p:sp>
        <p:nvSpPr>
          <p:cNvPr id="680" name="Google Shape;680;p50"/>
          <p:cNvSpPr txBox="1">
            <a:spLocks noGrp="1"/>
          </p:cNvSpPr>
          <p:nvPr>
            <p:ph type="body" idx="1"/>
          </p:nvPr>
        </p:nvSpPr>
        <p:spPr>
          <a:xfrm>
            <a:off x="495300" y="1600201"/>
            <a:ext cx="2734597" cy="4525963"/>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None/>
            </a:pPr>
            <a:r>
              <a:rPr lang="en-US"/>
              <a:t> </a:t>
            </a:r>
            <a:endParaRPr/>
          </a:p>
        </p:txBody>
      </p:sp>
      <p:sp>
        <p:nvSpPr>
          <p:cNvPr id="681" name="Google Shape;681;p50"/>
          <p:cNvSpPr txBox="1"/>
          <p:nvPr/>
        </p:nvSpPr>
        <p:spPr>
          <a:xfrm>
            <a:off x="0" y="0"/>
            <a:ext cx="9905999" cy="6986528"/>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82" name="Google Shape;682;p50" descr="C:\Users\903\Downloads\Bee bots racetrack mat.jpg"/>
          <p:cNvPicPr preferRelativeResize="0"/>
          <p:nvPr/>
        </p:nvPicPr>
        <p:blipFill rotWithShape="1">
          <a:blip r:embed="rId3">
            <a:alphaModFix/>
          </a:blip>
          <a:srcRect/>
          <a:stretch/>
        </p:blipFill>
        <p:spPr>
          <a:xfrm>
            <a:off x="1524000" y="0"/>
            <a:ext cx="6858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6"/>
        <p:cNvGrpSpPr/>
        <p:nvPr/>
      </p:nvGrpSpPr>
      <p:grpSpPr>
        <a:xfrm>
          <a:off x="0" y="0"/>
          <a:ext cx="0" cy="0"/>
          <a:chOff x="0" y="0"/>
          <a:chExt cx="0" cy="0"/>
        </a:xfrm>
      </p:grpSpPr>
      <p:sp>
        <p:nvSpPr>
          <p:cNvPr id="687" name="Google Shape;687;g5a9b1e729d_0_0"/>
          <p:cNvSpPr txBox="1">
            <a:spLocks noGrp="1"/>
          </p:cNvSpPr>
          <p:nvPr>
            <p:ph type="title"/>
          </p:nvPr>
        </p:nvSpPr>
        <p:spPr>
          <a:xfrm>
            <a:off x="495300" y="386698"/>
            <a:ext cx="8915400" cy="424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ELEMENT </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CHALLENGE</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ANSWERS</a:t>
            </a:r>
            <a:endParaRPr sz="7200" b="1">
              <a:solidFill>
                <a:schemeClr val="lt1"/>
              </a:solidFill>
            </a:endParaRPr>
          </a:p>
          <a:p>
            <a:pPr marL="0" lvl="0" indent="0" algn="ctr" rtl="0">
              <a:lnSpc>
                <a:spcPct val="100000"/>
              </a:lnSpc>
              <a:spcBef>
                <a:spcPts val="0"/>
              </a:spcBef>
              <a:spcAft>
                <a:spcPts val="0"/>
              </a:spcAft>
              <a:buClr>
                <a:schemeClr val="lt1"/>
              </a:buClr>
              <a:buSzPts val="3959"/>
              <a:buFont typeface="Calibri"/>
              <a:buNone/>
            </a:pPr>
            <a:endParaRPr sz="3959">
              <a:solidFill>
                <a:schemeClr val="lt1"/>
              </a:solidFill>
            </a:endParaRPr>
          </a:p>
        </p:txBody>
      </p:sp>
      <p:sp>
        <p:nvSpPr>
          <p:cNvPr id="688" name="Google Shape;688;g5a9b1e729d_0_0"/>
          <p:cNvSpPr txBox="1">
            <a:spLocks noGrp="1"/>
          </p:cNvSpPr>
          <p:nvPr>
            <p:ph type="body" idx="1"/>
          </p:nvPr>
        </p:nvSpPr>
        <p:spPr>
          <a:xfrm>
            <a:off x="495300" y="1600201"/>
            <a:ext cx="8915400" cy="4526100"/>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2600">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2"/>
        <p:cNvGrpSpPr/>
        <p:nvPr/>
      </p:nvGrpSpPr>
      <p:grpSpPr>
        <a:xfrm>
          <a:off x="0" y="0"/>
          <a:ext cx="0" cy="0"/>
          <a:chOff x="0" y="0"/>
          <a:chExt cx="0" cy="0"/>
        </a:xfrm>
      </p:grpSpPr>
      <p:sp>
        <p:nvSpPr>
          <p:cNvPr id="693" name="Google Shape;693;p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a:solidFill>
                  <a:srgbClr val="0092D2"/>
                </a:solidFill>
                <a:latin typeface="Arial"/>
                <a:ea typeface="Arial"/>
                <a:cs typeface="Arial"/>
                <a:sym typeface="Arial"/>
              </a:rPr>
              <a:t>Year of the Periodic Table Challenge</a:t>
            </a:r>
            <a:endParaRPr sz="4000" b="1">
              <a:solidFill>
                <a:srgbClr val="0092D2"/>
              </a:solidFill>
              <a:latin typeface="Arial"/>
              <a:ea typeface="Arial"/>
              <a:cs typeface="Arial"/>
              <a:sym typeface="Arial"/>
            </a:endParaRPr>
          </a:p>
        </p:txBody>
      </p:sp>
      <p:sp>
        <p:nvSpPr>
          <p:cNvPr id="694" name="Google Shape;694;p4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sz="4000" dirty="0">
                <a:latin typeface="Arial"/>
                <a:ea typeface="Arial"/>
                <a:cs typeface="Arial"/>
                <a:sym typeface="Arial"/>
              </a:rPr>
              <a:t>A: Carbon			D: Calcium</a:t>
            </a:r>
            <a:endParaRPr sz="4000" dirty="0">
              <a:latin typeface="Arial"/>
              <a:ea typeface="Arial"/>
              <a:cs typeface="Arial"/>
              <a:sym typeface="Arial"/>
            </a:endParaRPr>
          </a:p>
          <a:p>
            <a:pPr marL="0" lvl="0" indent="0" algn="l" rtl="0">
              <a:spcBef>
                <a:spcPts val="0"/>
              </a:spcBef>
              <a:spcAft>
                <a:spcPts val="0"/>
              </a:spcAft>
              <a:buClr>
                <a:schemeClr val="dk1"/>
              </a:buClr>
              <a:buSzPts val="4000"/>
              <a:buNone/>
            </a:pPr>
            <a:endParaRPr sz="4000" dirty="0">
              <a:latin typeface="Arial"/>
              <a:ea typeface="Arial"/>
              <a:cs typeface="Arial"/>
              <a:sym typeface="Arial"/>
            </a:endParaRPr>
          </a:p>
          <a:p>
            <a:pPr marL="0" lvl="0" indent="0" algn="l" rtl="0">
              <a:spcBef>
                <a:spcPts val="0"/>
              </a:spcBef>
              <a:spcAft>
                <a:spcPts val="0"/>
              </a:spcAft>
              <a:buClr>
                <a:schemeClr val="dk1"/>
              </a:buClr>
              <a:buSzPts val="4000"/>
              <a:buNone/>
            </a:pPr>
            <a:r>
              <a:rPr lang="en-US" sz="4000">
                <a:latin typeface="Arial"/>
                <a:ea typeface="Arial"/>
                <a:cs typeface="Arial"/>
                <a:sym typeface="Arial"/>
              </a:rPr>
              <a:t>B: Lithium			</a:t>
            </a:r>
            <a:r>
              <a:rPr lang="en-US" sz="4000" smtClean="0">
                <a:latin typeface="Arial"/>
                <a:ea typeface="Arial"/>
                <a:cs typeface="Arial"/>
                <a:sym typeface="Arial"/>
              </a:rPr>
              <a:t>E</a:t>
            </a:r>
            <a:r>
              <a:rPr lang="en-US" sz="4000">
                <a:latin typeface="Arial"/>
                <a:ea typeface="Arial"/>
                <a:cs typeface="Arial"/>
                <a:sym typeface="Arial"/>
              </a:rPr>
              <a:t>: Hydrogen</a:t>
            </a:r>
            <a:endParaRPr sz="4000">
              <a:latin typeface="Arial"/>
              <a:ea typeface="Arial"/>
              <a:cs typeface="Arial"/>
              <a:sym typeface="Arial"/>
            </a:endParaRPr>
          </a:p>
          <a:p>
            <a:pPr marL="0" lvl="0" indent="0" algn="l" rtl="0">
              <a:spcBef>
                <a:spcPts val="0"/>
              </a:spcBef>
              <a:spcAft>
                <a:spcPts val="0"/>
              </a:spcAft>
              <a:buClr>
                <a:schemeClr val="dk1"/>
              </a:buClr>
              <a:buSzPts val="4000"/>
              <a:buNone/>
            </a:pPr>
            <a:endParaRPr sz="4000" dirty="0">
              <a:latin typeface="Arial"/>
              <a:ea typeface="Arial"/>
              <a:cs typeface="Arial"/>
              <a:sym typeface="Arial"/>
            </a:endParaRPr>
          </a:p>
          <a:p>
            <a:pPr marL="0" lvl="0" indent="0" algn="l" rtl="0">
              <a:spcBef>
                <a:spcPts val="0"/>
              </a:spcBef>
              <a:spcAft>
                <a:spcPts val="0"/>
              </a:spcAft>
              <a:buClr>
                <a:schemeClr val="dk1"/>
              </a:buClr>
              <a:buSzPts val="4000"/>
              <a:buNone/>
            </a:pPr>
            <a:r>
              <a:rPr lang="en-US" sz="4000" dirty="0">
                <a:latin typeface="Arial"/>
                <a:ea typeface="Arial"/>
                <a:cs typeface="Arial"/>
                <a:sym typeface="Arial"/>
              </a:rPr>
              <a:t>C: Copper			E: Oxygen</a:t>
            </a:r>
            <a:endParaRPr sz="4000" dirty="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51"/>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700" name="Google Shape;700;p5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4</a:t>
            </a:r>
            <a:br>
              <a:rPr lang="en-US" sz="6000" b="1"/>
            </a:br>
            <a:r>
              <a:rPr lang="en-US" sz="6000" b="1"/>
              <a:t/>
            </a:r>
            <a:br>
              <a:rPr lang="en-US" sz="6000" b="1"/>
            </a:br>
            <a:r>
              <a:rPr lang="en-US" sz="6000" b="1"/>
              <a:t>Intermediate Section</a:t>
            </a:r>
            <a:br>
              <a:rPr lang="en-US" sz="6000" b="1"/>
            </a:br>
            <a:r>
              <a:rPr lang="en-US" sz="6000" b="1"/>
              <a:t>Years 7-8</a:t>
            </a:r>
            <a:endParaRPr sz="6000">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sp>
        <p:nvSpPr>
          <p:cNvPr id="705" name="Google Shape;705;p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Q21</a:t>
            </a:r>
            <a:endParaRPr sz="4000" b="1">
              <a:solidFill>
                <a:srgbClr val="0092D2"/>
              </a:solidFill>
              <a:latin typeface="Arial"/>
              <a:ea typeface="Arial"/>
              <a:cs typeface="Arial"/>
              <a:sym typeface="Arial"/>
            </a:endParaRPr>
          </a:p>
        </p:txBody>
      </p:sp>
      <p:sp>
        <p:nvSpPr>
          <p:cNvPr id="706" name="Google Shape;706;p52"/>
          <p:cNvSpPr txBox="1">
            <a:spLocks noGrp="1"/>
          </p:cNvSpPr>
          <p:nvPr>
            <p:ph type="body" idx="1"/>
          </p:nvPr>
        </p:nvSpPr>
        <p:spPr>
          <a:xfrm>
            <a:off x="495300" y="1109450"/>
            <a:ext cx="4709400" cy="42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This 15 year old teenager, Greta Thunberg, became famous in 2019 for protesting against climate change. What country is she from?</a:t>
            </a:r>
            <a:endParaRPr sz="4000">
              <a:latin typeface="Arial"/>
              <a:ea typeface="Arial"/>
              <a:cs typeface="Arial"/>
              <a:sym typeface="Arial"/>
            </a:endParaRPr>
          </a:p>
        </p:txBody>
      </p:sp>
      <p:pic>
        <p:nvPicPr>
          <p:cNvPr id="707" name="Google Shape;707;p52" descr="https://media.wired.com/photos/5c86f9b325da7204699767d6/master/w_1600,c_limit/gretathunberg-1129360586.jpg"/>
          <p:cNvPicPr preferRelativeResize="0"/>
          <p:nvPr/>
        </p:nvPicPr>
        <p:blipFill rotWithShape="1">
          <a:blip r:embed="rId4">
            <a:alphaModFix/>
          </a:blip>
          <a:srcRect/>
          <a:stretch/>
        </p:blipFill>
        <p:spPr>
          <a:xfrm>
            <a:off x="5357100" y="274649"/>
            <a:ext cx="3777200" cy="61420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1"/>
        <p:cNvGrpSpPr/>
        <p:nvPr/>
      </p:nvGrpSpPr>
      <p:grpSpPr>
        <a:xfrm>
          <a:off x="0" y="0"/>
          <a:ext cx="0" cy="0"/>
          <a:chOff x="0" y="0"/>
          <a:chExt cx="0" cy="0"/>
        </a:xfrm>
      </p:grpSpPr>
      <p:sp>
        <p:nvSpPr>
          <p:cNvPr id="712" name="Google Shape;712;p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Q22</a:t>
            </a:r>
            <a:endParaRPr sz="4000" b="1">
              <a:solidFill>
                <a:srgbClr val="0092D2"/>
              </a:solidFill>
              <a:latin typeface="Arial"/>
              <a:ea typeface="Arial"/>
              <a:cs typeface="Arial"/>
              <a:sym typeface="Arial"/>
            </a:endParaRPr>
          </a:p>
        </p:txBody>
      </p:sp>
      <p:sp>
        <p:nvSpPr>
          <p:cNvPr id="713" name="Google Shape;713;p5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does the online acronym SMH stand for?</a:t>
            </a:r>
            <a:endParaRPr sz="4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5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Q23</a:t>
            </a:r>
            <a:endParaRPr sz="4000" b="1">
              <a:solidFill>
                <a:srgbClr val="0092D2"/>
              </a:solidFill>
              <a:latin typeface="Arial"/>
              <a:ea typeface="Arial"/>
              <a:cs typeface="Arial"/>
              <a:sym typeface="Arial"/>
            </a:endParaRPr>
          </a:p>
        </p:txBody>
      </p:sp>
      <p:sp>
        <p:nvSpPr>
          <p:cNvPr id="719" name="Google Shape;719;p5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common expression is used to refer to the horseshoe shaped zone found along the Pacific rim where approximately 90% of the world's earthquakes occur?</a:t>
            </a:r>
            <a:endParaRPr sz="4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3"/>
        <p:cNvGrpSpPr/>
        <p:nvPr/>
      </p:nvGrpSpPr>
      <p:grpSpPr>
        <a:xfrm>
          <a:off x="0" y="0"/>
          <a:ext cx="0" cy="0"/>
          <a:chOff x="0" y="0"/>
          <a:chExt cx="0" cy="0"/>
        </a:xfrm>
      </p:grpSpPr>
      <p:sp>
        <p:nvSpPr>
          <p:cNvPr id="724" name="Google Shape;724;p5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Q24</a:t>
            </a:r>
            <a:endParaRPr sz="4000" b="1">
              <a:solidFill>
                <a:srgbClr val="0092D2"/>
              </a:solidFill>
              <a:latin typeface="Arial"/>
              <a:ea typeface="Arial"/>
              <a:cs typeface="Arial"/>
              <a:sym typeface="Arial"/>
            </a:endParaRPr>
          </a:p>
        </p:txBody>
      </p:sp>
      <p:sp>
        <p:nvSpPr>
          <p:cNvPr id="725" name="Google Shape;725;p5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is the smallest fraction</a:t>
            </a:r>
            <a:br>
              <a:rPr lang="en-US" sz="4000"/>
            </a:br>
            <a:r>
              <a:rPr lang="en-US" sz="4000"/>
              <a:t>A.  3/4 		B.  6/5 		C.  6/7	</a:t>
            </a:r>
            <a:endParaRPr sz="4000"/>
          </a:p>
          <a:p>
            <a:pPr marL="0" lvl="0" indent="0" algn="l" rtl="0">
              <a:lnSpc>
                <a:spcPct val="100000"/>
              </a:lnSpc>
              <a:spcBef>
                <a:spcPts val="0"/>
              </a:spcBef>
              <a:spcAft>
                <a:spcPts val="0"/>
              </a:spcAft>
              <a:buClr>
                <a:schemeClr val="dk1"/>
              </a:buClr>
              <a:buSzPts val="4000"/>
              <a:buNone/>
            </a:pPr>
            <a:r>
              <a:rPr lang="en-US" sz="4000"/>
              <a:t>D.  2/3 </a:t>
            </a:r>
            <a:br>
              <a:rPr lang="en-US" sz="4000"/>
            </a:br>
            <a:endParaRPr sz="4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5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Q25</a:t>
            </a:r>
            <a:endParaRPr sz="4000" b="1">
              <a:solidFill>
                <a:srgbClr val="0092D2"/>
              </a:solidFill>
              <a:latin typeface="Arial"/>
              <a:ea typeface="Arial"/>
              <a:cs typeface="Arial"/>
              <a:sym typeface="Arial"/>
            </a:endParaRPr>
          </a:p>
        </p:txBody>
      </p:sp>
      <p:sp>
        <p:nvSpPr>
          <p:cNvPr id="731" name="Google Shape;731;p5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months have 31 days?</a:t>
            </a:r>
            <a:endParaRPr sz="4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5"/>
        <p:cNvGrpSpPr/>
        <p:nvPr/>
      </p:nvGrpSpPr>
      <p:grpSpPr>
        <a:xfrm>
          <a:off x="0" y="0"/>
          <a:ext cx="0" cy="0"/>
          <a:chOff x="0" y="0"/>
          <a:chExt cx="0" cy="0"/>
        </a:xfrm>
      </p:grpSpPr>
      <p:sp>
        <p:nvSpPr>
          <p:cNvPr id="736" name="Google Shape;736;p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Q26</a:t>
            </a:r>
            <a:endParaRPr sz="4000" b="1">
              <a:solidFill>
                <a:srgbClr val="0092D2"/>
              </a:solidFill>
              <a:latin typeface="Arial"/>
              <a:ea typeface="Arial"/>
              <a:cs typeface="Arial"/>
              <a:sym typeface="Arial"/>
            </a:endParaRPr>
          </a:p>
        </p:txBody>
      </p:sp>
      <p:sp>
        <p:nvSpPr>
          <p:cNvPr id="737" name="Google Shape;737;p5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of the study of all living things?</a:t>
            </a: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a:t>
            </a:r>
            <a:endParaRPr sz="4000" b="1">
              <a:solidFill>
                <a:srgbClr val="0092D2"/>
              </a:solidFill>
              <a:latin typeface="Arial"/>
              <a:ea typeface="Arial"/>
              <a:cs typeface="Arial"/>
              <a:sym typeface="Arial"/>
            </a:endParaRPr>
          </a:p>
        </p:txBody>
      </p:sp>
      <p:sp>
        <p:nvSpPr>
          <p:cNvPr id="414" name="Google Shape;414;p6"/>
          <p:cNvSpPr txBox="1">
            <a:spLocks noGrp="1"/>
          </p:cNvSpPr>
          <p:nvPr>
            <p:ph type="body" idx="1"/>
          </p:nvPr>
        </p:nvSpPr>
        <p:spPr>
          <a:xfrm>
            <a:off x="495300" y="1600200"/>
            <a:ext cx="4087200" cy="376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This image was captured for the first time ever this year. </a:t>
            </a:r>
            <a:endParaRPr sz="4000"/>
          </a:p>
          <a:p>
            <a:pPr marL="0" lvl="0" indent="0" algn="l" rtl="0">
              <a:lnSpc>
                <a:spcPct val="100000"/>
              </a:lnSpc>
              <a:spcBef>
                <a:spcPts val="0"/>
              </a:spcBef>
              <a:spcAft>
                <a:spcPts val="0"/>
              </a:spcAft>
              <a:buClr>
                <a:schemeClr val="dk1"/>
              </a:buClr>
              <a:buSzPts val="4000"/>
              <a:buNone/>
            </a:pPr>
            <a:r>
              <a:rPr lang="en-US" sz="4000"/>
              <a:t>What is it of?</a:t>
            </a:r>
            <a:endParaRPr sz="4000">
              <a:latin typeface="Arial"/>
              <a:ea typeface="Arial"/>
              <a:cs typeface="Arial"/>
              <a:sym typeface="Arial"/>
            </a:endParaRPr>
          </a:p>
        </p:txBody>
      </p:sp>
      <p:pic>
        <p:nvPicPr>
          <p:cNvPr id="415" name="Google Shape;415;p6" descr="The image of a black hole captured by the Event Horizon Telescope."/>
          <p:cNvPicPr preferRelativeResize="0"/>
          <p:nvPr/>
        </p:nvPicPr>
        <p:blipFill rotWithShape="1">
          <a:blip r:embed="rId4">
            <a:alphaModFix/>
          </a:blip>
          <a:srcRect/>
          <a:stretch/>
        </p:blipFill>
        <p:spPr>
          <a:xfrm>
            <a:off x="4582500" y="623903"/>
            <a:ext cx="5102275" cy="30567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p5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Q27</a:t>
            </a:r>
            <a:endParaRPr sz="4000" b="1">
              <a:solidFill>
                <a:srgbClr val="0092D2"/>
              </a:solidFill>
              <a:latin typeface="Arial"/>
              <a:ea typeface="Arial"/>
              <a:cs typeface="Arial"/>
              <a:sym typeface="Arial"/>
            </a:endParaRPr>
          </a:p>
        </p:txBody>
      </p:sp>
      <p:sp>
        <p:nvSpPr>
          <p:cNvPr id="743" name="Google Shape;743;p5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a 'vacuum' there is no what?</a:t>
            </a:r>
            <a:endParaRPr sz="4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5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Q28</a:t>
            </a:r>
            <a:endParaRPr sz="4000" b="1">
              <a:solidFill>
                <a:srgbClr val="0092D2"/>
              </a:solidFill>
              <a:latin typeface="Arial"/>
              <a:ea typeface="Arial"/>
              <a:cs typeface="Arial"/>
              <a:sym typeface="Arial"/>
            </a:endParaRPr>
          </a:p>
        </p:txBody>
      </p:sp>
      <p:sp>
        <p:nvSpPr>
          <p:cNvPr id="749" name="Google Shape;749;p5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degrees are there in a straight line?</a:t>
            </a:r>
            <a:endParaRPr sz="4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3"/>
        <p:cNvGrpSpPr/>
        <p:nvPr/>
      </p:nvGrpSpPr>
      <p:grpSpPr>
        <a:xfrm>
          <a:off x="0" y="0"/>
          <a:ext cx="0" cy="0"/>
          <a:chOff x="0" y="0"/>
          <a:chExt cx="0" cy="0"/>
        </a:xfrm>
      </p:grpSpPr>
      <p:sp>
        <p:nvSpPr>
          <p:cNvPr id="754" name="Google Shape;754;p6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Q29</a:t>
            </a:r>
            <a:endParaRPr sz="4000" b="1">
              <a:solidFill>
                <a:srgbClr val="0092D2"/>
              </a:solidFill>
              <a:latin typeface="Arial"/>
              <a:ea typeface="Arial"/>
              <a:cs typeface="Arial"/>
              <a:sym typeface="Arial"/>
            </a:endParaRPr>
          </a:p>
        </p:txBody>
      </p:sp>
      <p:sp>
        <p:nvSpPr>
          <p:cNvPr id="755" name="Google Shape;755;p6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Is water vapour a greenhouse gas?</a:t>
            </a:r>
            <a:endParaRPr sz="40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9"/>
        <p:cNvGrpSpPr/>
        <p:nvPr/>
      </p:nvGrpSpPr>
      <p:grpSpPr>
        <a:xfrm>
          <a:off x="0" y="0"/>
          <a:ext cx="0" cy="0"/>
          <a:chOff x="0" y="0"/>
          <a:chExt cx="0" cy="0"/>
        </a:xfrm>
      </p:grpSpPr>
      <p:sp>
        <p:nvSpPr>
          <p:cNvPr id="760" name="Google Shape;760;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Q30</a:t>
            </a:r>
            <a:endParaRPr sz="4000" b="1">
              <a:solidFill>
                <a:srgbClr val="0092D2"/>
              </a:solidFill>
              <a:latin typeface="Arial"/>
              <a:ea typeface="Arial"/>
              <a:cs typeface="Arial"/>
              <a:sym typeface="Arial"/>
            </a:endParaRPr>
          </a:p>
        </p:txBody>
      </p:sp>
      <p:sp>
        <p:nvSpPr>
          <p:cNvPr id="761" name="Google Shape;761;p6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You can extend battery life by storing batteries at a low temperature?</a:t>
            </a:r>
            <a:endParaRPr sz="40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5"/>
        <p:cNvGrpSpPr/>
        <p:nvPr/>
      </p:nvGrpSpPr>
      <p:grpSpPr>
        <a:xfrm>
          <a:off x="0" y="0"/>
          <a:ext cx="0" cy="0"/>
          <a:chOff x="0" y="0"/>
          <a:chExt cx="0" cy="0"/>
        </a:xfrm>
      </p:grpSpPr>
      <p:sp>
        <p:nvSpPr>
          <p:cNvPr id="766" name="Google Shape;766;p6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767" name="Google Shape;767;p6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6000" b="1"/>
              <a:t>ROUND 4</a:t>
            </a:r>
            <a:br>
              <a:rPr lang="en-US" sz="6000" b="1"/>
            </a:br>
            <a:r>
              <a:rPr lang="en-US" sz="6000" b="1"/>
              <a:t/>
            </a:r>
            <a:br>
              <a:rPr lang="en-US" sz="6000" b="1"/>
            </a:br>
            <a:r>
              <a:rPr lang="en-US" sz="6000" b="1"/>
              <a:t>Intermediate Section</a:t>
            </a:r>
            <a:br>
              <a:rPr lang="en-US" sz="6000" b="1"/>
            </a:br>
            <a:r>
              <a:rPr lang="en-US" sz="6000" b="1"/>
              <a:t>Years 7-8</a:t>
            </a:r>
            <a:endParaRPr sz="2600">
              <a:solidFill>
                <a:srgbClr val="FFFFFF"/>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1"/>
        <p:cNvGrpSpPr/>
        <p:nvPr/>
      </p:nvGrpSpPr>
      <p:grpSpPr>
        <a:xfrm>
          <a:off x="0" y="0"/>
          <a:ext cx="0" cy="0"/>
          <a:chOff x="0" y="0"/>
          <a:chExt cx="0" cy="0"/>
        </a:xfrm>
      </p:grpSpPr>
      <p:sp>
        <p:nvSpPr>
          <p:cNvPr id="772" name="Google Shape;772;p63"/>
          <p:cNvSpPr txBox="1">
            <a:spLocks noGrp="1"/>
          </p:cNvSpPr>
          <p:nvPr>
            <p:ph type="title"/>
          </p:nvPr>
        </p:nvSpPr>
        <p:spPr>
          <a:xfrm>
            <a:off x="686975" y="421750"/>
            <a:ext cx="4411500" cy="22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Q21:</a:t>
            </a:r>
            <a:br>
              <a:rPr lang="en-US" sz="4000" b="1" cap="none"/>
            </a:br>
            <a:r>
              <a:rPr lang="en-US"/>
              <a:t>WHAT COUNTRY IS</a:t>
            </a:r>
            <a:endParaRPr/>
          </a:p>
          <a:p>
            <a:pPr marL="0" lvl="0" indent="0" algn="l" rtl="0">
              <a:lnSpc>
                <a:spcPct val="100000"/>
              </a:lnSpc>
              <a:spcBef>
                <a:spcPts val="0"/>
              </a:spcBef>
              <a:spcAft>
                <a:spcPts val="0"/>
              </a:spcAft>
              <a:buClr>
                <a:schemeClr val="dk1"/>
              </a:buClr>
              <a:buSzPts val="4000"/>
              <a:buFont typeface="Calibri"/>
              <a:buNone/>
            </a:pPr>
            <a:r>
              <a:rPr lang="en-US" sz="4000" b="1" cap="none"/>
              <a:t>GRETA THUNBERG</a:t>
            </a:r>
            <a:r>
              <a:rPr lang="en-US"/>
              <a:t> F</a:t>
            </a:r>
            <a:r>
              <a:rPr lang="en-US" sz="4000" b="1" cap="none"/>
              <a:t>ROM?</a:t>
            </a:r>
            <a:endParaRPr/>
          </a:p>
        </p:txBody>
      </p:sp>
      <p:sp>
        <p:nvSpPr>
          <p:cNvPr id="773" name="Google Shape;773;p6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ANSWER: SWEDEN</a:t>
            </a:r>
            <a:endParaRPr sz="1400" b="0" i="0" u="none" strike="noStrike" cap="none">
              <a:solidFill>
                <a:srgbClr val="000000"/>
              </a:solidFill>
              <a:latin typeface="Arial"/>
              <a:ea typeface="Arial"/>
              <a:cs typeface="Arial"/>
              <a:sym typeface="Arial"/>
            </a:endParaRPr>
          </a:p>
        </p:txBody>
      </p:sp>
      <p:pic>
        <p:nvPicPr>
          <p:cNvPr id="774" name="Google Shape;774;p63" descr="https://media.wired.com/photos/5c86f9b325da7204699767d6/master/w_1600,c_limit/gretathunberg-1129360586.jpg"/>
          <p:cNvPicPr preferRelativeResize="0"/>
          <p:nvPr/>
        </p:nvPicPr>
        <p:blipFill rotWithShape="1">
          <a:blip r:embed="rId4">
            <a:alphaModFix/>
          </a:blip>
          <a:srcRect/>
          <a:stretch/>
        </p:blipFill>
        <p:spPr>
          <a:xfrm>
            <a:off x="5784525" y="334500"/>
            <a:ext cx="3322550" cy="54027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6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Q22:</a:t>
            </a:r>
            <a:br>
              <a:rPr lang="en-US" sz="4000" b="1" cap="none"/>
            </a:br>
            <a:r>
              <a:rPr lang="en-US" sz="4000" b="1" cap="none"/>
              <a:t>WHAT DOES THE ONLINE ACRONYM SMH STAND FOR?</a:t>
            </a:r>
            <a:endParaRPr/>
          </a:p>
        </p:txBody>
      </p:sp>
      <p:sp>
        <p:nvSpPr>
          <p:cNvPr id="780" name="Google Shape;780;p6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SHAKING MY HEAD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6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Q23: WHAT COMMON EXPRESSION IS USED TO REFER TO THE HORSESHOE SHAPED ZONE FOUND ALONG THE PACIFIC RIM WHERE APPROXIMATELY 90% OF THE WORLD'S EARTHQUAKES OCCUR?</a:t>
            </a:r>
            <a:endParaRPr/>
          </a:p>
        </p:txBody>
      </p:sp>
      <p:sp>
        <p:nvSpPr>
          <p:cNvPr id="786" name="Google Shape;786;p65"/>
          <p:cNvSpPr txBox="1"/>
          <p:nvPr/>
        </p:nvSpPr>
        <p:spPr>
          <a:xfrm>
            <a:off x="686975" y="3870850"/>
            <a:ext cx="8420100" cy="149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RING OF FIRE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6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Q24:</a:t>
            </a:r>
            <a:br>
              <a:rPr lang="en-US" sz="4000" b="1" cap="none"/>
            </a:br>
            <a:r>
              <a:rPr lang="en-US" sz="4000" b="1" cap="none"/>
              <a:t>WHICH IS THE SMALLEST FRACTION</a:t>
            </a:r>
            <a:br>
              <a:rPr lang="en-US" sz="4000" b="1" cap="none"/>
            </a:br>
            <a:r>
              <a:rPr lang="en-US" sz="4000" b="1" cap="none"/>
              <a:t>A.  3/4 		B.  6/5 		C.  6/7	</a:t>
            </a:r>
            <a:br>
              <a:rPr lang="en-US" sz="4000" b="1" cap="none"/>
            </a:br>
            <a:r>
              <a:rPr lang="en-US" sz="4000" b="1" cap="none"/>
              <a:t>D.  2/3 </a:t>
            </a:r>
            <a:br>
              <a:rPr lang="en-US" sz="4000" b="1" cap="none"/>
            </a:br>
            <a:endParaRPr/>
          </a:p>
        </p:txBody>
      </p:sp>
      <p:sp>
        <p:nvSpPr>
          <p:cNvPr id="792" name="Google Shape;792;p6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6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Q25:</a:t>
            </a:r>
            <a:br>
              <a:rPr lang="en-US" sz="4000" b="1" cap="none"/>
            </a:br>
            <a:r>
              <a:rPr lang="en-US" sz="4000" b="1" cap="none"/>
              <a:t>HOW MANY MONTHS HAVE 31 DAYS?</a:t>
            </a:r>
            <a:endParaRPr/>
          </a:p>
        </p:txBody>
      </p:sp>
      <p:sp>
        <p:nvSpPr>
          <p:cNvPr id="798" name="Google Shape;798;p6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ANSWER: 7 (JANUARY, MARCH, MAY, JULY, AUGUST, OCTOBER, DECEMBER)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Q5</a:t>
            </a:r>
            <a:endParaRPr sz="4000" b="1">
              <a:solidFill>
                <a:srgbClr val="0092D2"/>
              </a:solidFill>
              <a:latin typeface="Arial"/>
              <a:ea typeface="Arial"/>
              <a:cs typeface="Arial"/>
              <a:sym typeface="Arial"/>
            </a:endParaRPr>
          </a:p>
        </p:txBody>
      </p:sp>
      <p:sp>
        <p:nvSpPr>
          <p:cNvPr id="421" name="Google Shape;421;p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Māori word 'pāngarau' refers to what? A: Science B: Technology C: Engineering D: Maths?</a:t>
            </a:r>
            <a:endParaRPr sz="40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6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Q26:</a:t>
            </a:r>
            <a:br>
              <a:rPr lang="en-US" sz="4000" b="1" cap="none"/>
            </a:br>
            <a:r>
              <a:rPr lang="en-US" sz="4000" b="1" cap="none"/>
              <a:t>WHAT IS THE NAME OF THE STUDY OF ALL LIVING THINGS?</a:t>
            </a:r>
            <a:endParaRPr/>
          </a:p>
        </p:txBody>
      </p:sp>
      <p:sp>
        <p:nvSpPr>
          <p:cNvPr id="804" name="Google Shape;804;p6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BIOLOGY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8"/>
        <p:cNvGrpSpPr/>
        <p:nvPr/>
      </p:nvGrpSpPr>
      <p:grpSpPr>
        <a:xfrm>
          <a:off x="0" y="0"/>
          <a:ext cx="0" cy="0"/>
          <a:chOff x="0" y="0"/>
          <a:chExt cx="0" cy="0"/>
        </a:xfrm>
      </p:grpSpPr>
      <p:sp>
        <p:nvSpPr>
          <p:cNvPr id="809" name="Google Shape;809;p6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Q27:</a:t>
            </a:r>
            <a:br>
              <a:rPr lang="en-US" sz="4000" b="1" cap="none"/>
            </a:br>
            <a:r>
              <a:rPr lang="en-US" sz="4000" b="1" cap="none"/>
              <a:t>IN A 'VACUUM' THERE IS NO WHAT?</a:t>
            </a:r>
            <a:endParaRPr/>
          </a:p>
        </p:txBody>
      </p:sp>
      <p:sp>
        <p:nvSpPr>
          <p:cNvPr id="810" name="Google Shape;810;p6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4"/>
        <p:cNvGrpSpPr/>
        <p:nvPr/>
      </p:nvGrpSpPr>
      <p:grpSpPr>
        <a:xfrm>
          <a:off x="0" y="0"/>
          <a:ext cx="0" cy="0"/>
          <a:chOff x="0" y="0"/>
          <a:chExt cx="0" cy="0"/>
        </a:xfrm>
      </p:grpSpPr>
      <p:sp>
        <p:nvSpPr>
          <p:cNvPr id="815" name="Google Shape;815;p7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Q28:</a:t>
            </a:r>
            <a:br>
              <a:rPr lang="en-US" sz="4000" b="1" cap="none"/>
            </a:br>
            <a:r>
              <a:rPr lang="en-US" sz="4000" b="1" cap="none"/>
              <a:t>HOW MANY DEGREES ARE THERE IN A STRAIGHT LINE?</a:t>
            </a:r>
            <a:endParaRPr/>
          </a:p>
        </p:txBody>
      </p:sp>
      <p:sp>
        <p:nvSpPr>
          <p:cNvPr id="816" name="Google Shape;816;p7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180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0"/>
        <p:cNvGrpSpPr/>
        <p:nvPr/>
      </p:nvGrpSpPr>
      <p:grpSpPr>
        <a:xfrm>
          <a:off x="0" y="0"/>
          <a:ext cx="0" cy="0"/>
          <a:chOff x="0" y="0"/>
          <a:chExt cx="0" cy="0"/>
        </a:xfrm>
      </p:grpSpPr>
      <p:sp>
        <p:nvSpPr>
          <p:cNvPr id="821" name="Google Shape;821;p7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Q29:</a:t>
            </a:r>
            <a:br>
              <a:rPr lang="en-US" sz="4000" b="1" cap="none"/>
            </a:br>
            <a:r>
              <a:rPr lang="en-US" sz="4000" b="1" cap="none"/>
              <a:t>IS WATER VAPOUR A GREENHOUSE GAS?</a:t>
            </a:r>
            <a:endParaRPr/>
          </a:p>
        </p:txBody>
      </p:sp>
      <p:sp>
        <p:nvSpPr>
          <p:cNvPr id="822" name="Google Shape;822;p7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YES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6"/>
        <p:cNvGrpSpPr/>
        <p:nvPr/>
      </p:nvGrpSpPr>
      <p:grpSpPr>
        <a:xfrm>
          <a:off x="0" y="0"/>
          <a:ext cx="0" cy="0"/>
          <a:chOff x="0" y="0"/>
          <a:chExt cx="0" cy="0"/>
        </a:xfrm>
      </p:grpSpPr>
      <p:sp>
        <p:nvSpPr>
          <p:cNvPr id="827" name="Google Shape;827;p7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Q30:</a:t>
            </a:r>
            <a:br>
              <a:rPr lang="en-US" sz="4000" b="1" cap="none"/>
            </a:br>
            <a:r>
              <a:rPr lang="en-US" sz="4000" b="1" cap="none"/>
              <a:t>TRUE OR FALSE? YOU CAN EXTEND BATTERY LIFE BY STORING BATTERIES AT A LOW TEMPERATURE?</a:t>
            </a:r>
            <a:endParaRPr/>
          </a:p>
        </p:txBody>
      </p:sp>
      <p:sp>
        <p:nvSpPr>
          <p:cNvPr id="828" name="Google Shape;828;p7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2"/>
        <p:cNvGrpSpPr/>
        <p:nvPr/>
      </p:nvGrpSpPr>
      <p:grpSpPr>
        <a:xfrm>
          <a:off x="0" y="0"/>
          <a:ext cx="0" cy="0"/>
          <a:chOff x="0" y="0"/>
          <a:chExt cx="0" cy="0"/>
        </a:xfrm>
      </p:grpSpPr>
      <p:sp>
        <p:nvSpPr>
          <p:cNvPr id="833" name="Google Shape;833;p7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834" name="Google Shape;834;p7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5</a:t>
            </a:r>
            <a:br>
              <a:rPr lang="en-US" sz="6000" b="1"/>
            </a:br>
            <a:r>
              <a:rPr lang="en-US" sz="6000" b="1"/>
              <a:t/>
            </a:r>
            <a:br>
              <a:rPr lang="en-US" sz="6000" b="1"/>
            </a:br>
            <a:r>
              <a:rPr lang="en-US" sz="6000" b="1"/>
              <a:t>Intermediate Section</a:t>
            </a:r>
            <a:br>
              <a:rPr lang="en-US" sz="6000" b="1"/>
            </a:br>
            <a:r>
              <a:rPr lang="en-US" sz="6000" b="1"/>
              <a:t>Years 7-8</a:t>
            </a:r>
            <a:endParaRPr sz="6000">
              <a:solidFill>
                <a:srgbClr val="FFFFF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
        <p:cNvGrpSpPr/>
        <p:nvPr/>
      </p:nvGrpSpPr>
      <p:grpSpPr>
        <a:xfrm>
          <a:off x="0" y="0"/>
          <a:ext cx="0" cy="0"/>
          <a:chOff x="0" y="0"/>
          <a:chExt cx="0" cy="0"/>
        </a:xfrm>
      </p:grpSpPr>
      <p:sp>
        <p:nvSpPr>
          <p:cNvPr id="839" name="Google Shape;839;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Q31</a:t>
            </a:r>
            <a:endParaRPr sz="4000" b="1">
              <a:solidFill>
                <a:srgbClr val="0092D2"/>
              </a:solidFill>
              <a:latin typeface="Arial"/>
              <a:ea typeface="Arial"/>
              <a:cs typeface="Arial"/>
              <a:sym typeface="Arial"/>
            </a:endParaRPr>
          </a:p>
        </p:txBody>
      </p:sp>
      <p:sp>
        <p:nvSpPr>
          <p:cNvPr id="840" name="Google Shape;840;p7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are aubergines also known as?</a:t>
            </a:r>
            <a:endParaRPr sz="40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4"/>
        <p:cNvGrpSpPr/>
        <p:nvPr/>
      </p:nvGrpSpPr>
      <p:grpSpPr>
        <a:xfrm>
          <a:off x="0" y="0"/>
          <a:ext cx="0" cy="0"/>
          <a:chOff x="0" y="0"/>
          <a:chExt cx="0" cy="0"/>
        </a:xfrm>
      </p:grpSpPr>
      <p:sp>
        <p:nvSpPr>
          <p:cNvPr id="845" name="Google Shape;845;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Q32</a:t>
            </a:r>
            <a:endParaRPr sz="4000" b="1">
              <a:solidFill>
                <a:srgbClr val="0092D2"/>
              </a:solidFill>
              <a:latin typeface="Arial"/>
              <a:ea typeface="Arial"/>
              <a:cs typeface="Arial"/>
              <a:sym typeface="Arial"/>
            </a:endParaRPr>
          </a:p>
        </p:txBody>
      </p:sp>
      <p:sp>
        <p:nvSpPr>
          <p:cNvPr id="846" name="Google Shape;846;p7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Properties of acids include being corrosive and having a sour taste?</a:t>
            </a:r>
            <a:endParaRPr sz="40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0"/>
        <p:cNvGrpSpPr/>
        <p:nvPr/>
      </p:nvGrpSpPr>
      <p:grpSpPr>
        <a:xfrm>
          <a:off x="0" y="0"/>
          <a:ext cx="0" cy="0"/>
          <a:chOff x="0" y="0"/>
          <a:chExt cx="0" cy="0"/>
        </a:xfrm>
      </p:grpSpPr>
      <p:sp>
        <p:nvSpPr>
          <p:cNvPr id="851" name="Google Shape;851;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Q33</a:t>
            </a:r>
            <a:endParaRPr sz="4000" b="1">
              <a:solidFill>
                <a:srgbClr val="0092D2"/>
              </a:solidFill>
              <a:latin typeface="Arial"/>
              <a:ea typeface="Arial"/>
              <a:cs typeface="Arial"/>
              <a:sym typeface="Arial"/>
            </a:endParaRPr>
          </a:p>
        </p:txBody>
      </p:sp>
      <p:sp>
        <p:nvSpPr>
          <p:cNvPr id="852" name="Google Shape;852;p7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native NZ tree fern, is also known as the silver fern?</a:t>
            </a:r>
            <a:endParaRPr sz="40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sp>
        <p:nvSpPr>
          <p:cNvPr id="857" name="Google Shape;857;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Q34</a:t>
            </a:r>
            <a:endParaRPr sz="4000" b="1">
              <a:solidFill>
                <a:srgbClr val="0092D2"/>
              </a:solidFill>
              <a:latin typeface="Arial"/>
              <a:ea typeface="Arial"/>
              <a:cs typeface="Arial"/>
              <a:sym typeface="Arial"/>
            </a:endParaRPr>
          </a:p>
        </p:txBody>
      </p:sp>
      <p:sp>
        <p:nvSpPr>
          <p:cNvPr id="858" name="Google Shape;858;p7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a female sheep called?</a:t>
            </a:r>
            <a:endParaRPr sz="4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sp>
        <p:nvSpPr>
          <p:cNvPr id="426" name="Google Shape;426;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Q6</a:t>
            </a:r>
            <a:endParaRPr sz="4000" b="1">
              <a:solidFill>
                <a:srgbClr val="0092D2"/>
              </a:solidFill>
              <a:latin typeface="Arial"/>
              <a:ea typeface="Arial"/>
              <a:cs typeface="Arial"/>
              <a:sym typeface="Arial"/>
            </a:endParaRPr>
          </a:p>
        </p:txBody>
      </p:sp>
      <p:sp>
        <p:nvSpPr>
          <p:cNvPr id="427" name="Google Shape;427;p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type of material is 'mahogany'?</a:t>
            </a:r>
            <a:endParaRPr sz="40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2"/>
        <p:cNvGrpSpPr/>
        <p:nvPr/>
      </p:nvGrpSpPr>
      <p:grpSpPr>
        <a:xfrm>
          <a:off x="0" y="0"/>
          <a:ext cx="0" cy="0"/>
          <a:chOff x="0" y="0"/>
          <a:chExt cx="0" cy="0"/>
        </a:xfrm>
      </p:grpSpPr>
      <p:sp>
        <p:nvSpPr>
          <p:cNvPr id="863" name="Google Shape;863;p7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Q35</a:t>
            </a:r>
            <a:endParaRPr sz="4000" b="1">
              <a:solidFill>
                <a:srgbClr val="0092D2"/>
              </a:solidFill>
              <a:latin typeface="Arial"/>
              <a:ea typeface="Arial"/>
              <a:cs typeface="Arial"/>
              <a:sym typeface="Arial"/>
            </a:endParaRPr>
          </a:p>
        </p:txBody>
      </p:sp>
      <p:sp>
        <p:nvSpPr>
          <p:cNvPr id="864" name="Google Shape;864;p7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perimeter of a square with 7.5m sides?</a:t>
            </a:r>
            <a:endParaRPr sz="40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8"/>
        <p:cNvGrpSpPr/>
        <p:nvPr/>
      </p:nvGrpSpPr>
      <p:grpSpPr>
        <a:xfrm>
          <a:off x="0" y="0"/>
          <a:ext cx="0" cy="0"/>
          <a:chOff x="0" y="0"/>
          <a:chExt cx="0" cy="0"/>
        </a:xfrm>
      </p:grpSpPr>
      <p:sp>
        <p:nvSpPr>
          <p:cNvPr id="869" name="Google Shape;869;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Q36</a:t>
            </a:r>
            <a:endParaRPr sz="4000" b="1">
              <a:solidFill>
                <a:srgbClr val="0092D2"/>
              </a:solidFill>
              <a:latin typeface="Arial"/>
              <a:ea typeface="Arial"/>
              <a:cs typeface="Arial"/>
              <a:sym typeface="Arial"/>
            </a:endParaRPr>
          </a:p>
        </p:txBody>
      </p:sp>
      <p:sp>
        <p:nvSpPr>
          <p:cNvPr id="870" name="Google Shape;870;p7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Who has more bones - an adult or an infant (human)?</a:t>
            </a:r>
            <a:endParaRPr sz="40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4"/>
        <p:cNvGrpSpPr/>
        <p:nvPr/>
      </p:nvGrpSpPr>
      <p:grpSpPr>
        <a:xfrm>
          <a:off x="0" y="0"/>
          <a:ext cx="0" cy="0"/>
          <a:chOff x="0" y="0"/>
          <a:chExt cx="0" cy="0"/>
        </a:xfrm>
      </p:grpSpPr>
      <p:sp>
        <p:nvSpPr>
          <p:cNvPr id="875" name="Google Shape;875;p8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Q37</a:t>
            </a:r>
            <a:endParaRPr sz="4000" b="1">
              <a:solidFill>
                <a:srgbClr val="0092D2"/>
              </a:solidFill>
              <a:latin typeface="Arial"/>
              <a:ea typeface="Arial"/>
              <a:cs typeface="Arial"/>
              <a:sym typeface="Arial"/>
            </a:endParaRPr>
          </a:p>
        </p:txBody>
      </p:sp>
      <p:sp>
        <p:nvSpPr>
          <p:cNvPr id="876" name="Google Shape;876;p8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a triangle with all sides different called?</a:t>
            </a:r>
            <a:endParaRPr sz="40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0"/>
        <p:cNvGrpSpPr/>
        <p:nvPr/>
      </p:nvGrpSpPr>
      <p:grpSpPr>
        <a:xfrm>
          <a:off x="0" y="0"/>
          <a:ext cx="0" cy="0"/>
          <a:chOff x="0" y="0"/>
          <a:chExt cx="0" cy="0"/>
        </a:xfrm>
      </p:grpSpPr>
      <p:sp>
        <p:nvSpPr>
          <p:cNvPr id="881" name="Google Shape;881;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Q38</a:t>
            </a:r>
            <a:endParaRPr sz="4000" b="1">
              <a:solidFill>
                <a:srgbClr val="0092D2"/>
              </a:solidFill>
              <a:latin typeface="Arial"/>
              <a:ea typeface="Arial"/>
              <a:cs typeface="Arial"/>
              <a:sym typeface="Arial"/>
            </a:endParaRPr>
          </a:p>
        </p:txBody>
      </p:sp>
      <p:sp>
        <p:nvSpPr>
          <p:cNvPr id="882" name="Google Shape;882;p8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name of which African mammal is derived from the Greek for 'river horse'?</a:t>
            </a:r>
            <a:endParaRPr sz="40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6"/>
        <p:cNvGrpSpPr/>
        <p:nvPr/>
      </p:nvGrpSpPr>
      <p:grpSpPr>
        <a:xfrm>
          <a:off x="0" y="0"/>
          <a:ext cx="0" cy="0"/>
          <a:chOff x="0" y="0"/>
          <a:chExt cx="0" cy="0"/>
        </a:xfrm>
      </p:grpSpPr>
      <p:sp>
        <p:nvSpPr>
          <p:cNvPr id="887" name="Google Shape;887;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Q39</a:t>
            </a:r>
            <a:endParaRPr sz="4000" b="1">
              <a:solidFill>
                <a:srgbClr val="0092D2"/>
              </a:solidFill>
              <a:latin typeface="Arial"/>
              <a:ea typeface="Arial"/>
              <a:cs typeface="Arial"/>
              <a:sym typeface="Arial"/>
            </a:endParaRPr>
          </a:p>
        </p:txBody>
      </p:sp>
      <p:sp>
        <p:nvSpPr>
          <p:cNvPr id="888" name="Google Shape;888;p8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of a weather instrument used to measure atmospheric pressure?</a:t>
            </a:r>
            <a:endParaRPr sz="40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2"/>
        <p:cNvGrpSpPr/>
        <p:nvPr/>
      </p:nvGrpSpPr>
      <p:grpSpPr>
        <a:xfrm>
          <a:off x="0" y="0"/>
          <a:ext cx="0" cy="0"/>
          <a:chOff x="0" y="0"/>
          <a:chExt cx="0" cy="0"/>
        </a:xfrm>
      </p:grpSpPr>
      <p:sp>
        <p:nvSpPr>
          <p:cNvPr id="893" name="Google Shape;893;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Q40</a:t>
            </a:r>
            <a:endParaRPr sz="4000" b="1">
              <a:solidFill>
                <a:srgbClr val="0092D2"/>
              </a:solidFill>
              <a:latin typeface="Arial"/>
              <a:ea typeface="Arial"/>
              <a:cs typeface="Arial"/>
              <a:sym typeface="Arial"/>
            </a:endParaRPr>
          </a:p>
        </p:txBody>
      </p:sp>
      <p:sp>
        <p:nvSpPr>
          <p:cNvPr id="894" name="Google Shape;894;p8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Water is made up of what two elements?</a:t>
            </a:r>
            <a:endParaRPr sz="40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8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900" name="Google Shape;900;p8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6000"/>
              <a:buNone/>
            </a:pPr>
            <a:r>
              <a:rPr lang="en-US" sz="6000" b="1"/>
              <a:t> ROUND 5</a:t>
            </a:r>
            <a:br>
              <a:rPr lang="en-US" sz="6000" b="1"/>
            </a:br>
            <a:r>
              <a:rPr lang="en-US" sz="6000" b="1"/>
              <a:t/>
            </a:r>
            <a:br>
              <a:rPr lang="en-US" sz="6000" b="1"/>
            </a:br>
            <a:r>
              <a:rPr lang="en-US" sz="6000" b="1"/>
              <a:t>Intermediate Section</a:t>
            </a:r>
            <a:br>
              <a:rPr lang="en-US" sz="6000" b="1"/>
            </a:br>
            <a:r>
              <a:rPr lang="en-US" sz="6000" b="1"/>
              <a:t>Years 7-8</a:t>
            </a:r>
            <a:endParaRPr sz="2600">
              <a:solidFill>
                <a:srgbClr val="FFFFFF"/>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4"/>
        <p:cNvGrpSpPr/>
        <p:nvPr/>
      </p:nvGrpSpPr>
      <p:grpSpPr>
        <a:xfrm>
          <a:off x="0" y="0"/>
          <a:ext cx="0" cy="0"/>
          <a:chOff x="0" y="0"/>
          <a:chExt cx="0" cy="0"/>
        </a:xfrm>
      </p:grpSpPr>
      <p:sp>
        <p:nvSpPr>
          <p:cNvPr id="905" name="Google Shape;905;p8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Q31:</a:t>
            </a:r>
            <a:br>
              <a:rPr lang="en-US" sz="4000" b="1" cap="none"/>
            </a:br>
            <a:r>
              <a:rPr lang="en-US" sz="4000" b="1" cap="none"/>
              <a:t>WHAT ARE AUBERGINES ALSO KNOWN AS?</a:t>
            </a:r>
            <a:endParaRPr/>
          </a:p>
        </p:txBody>
      </p:sp>
      <p:sp>
        <p:nvSpPr>
          <p:cNvPr id="906" name="Google Shape;906;p8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EGGPLANTS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0"/>
        <p:cNvGrpSpPr/>
        <p:nvPr/>
      </p:nvGrpSpPr>
      <p:grpSpPr>
        <a:xfrm>
          <a:off x="0" y="0"/>
          <a:ext cx="0" cy="0"/>
          <a:chOff x="0" y="0"/>
          <a:chExt cx="0" cy="0"/>
        </a:xfrm>
      </p:grpSpPr>
      <p:sp>
        <p:nvSpPr>
          <p:cNvPr id="911" name="Google Shape;911;p8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Q32:</a:t>
            </a:r>
            <a:br>
              <a:rPr lang="en-US" sz="4000" b="1" cap="none"/>
            </a:br>
            <a:r>
              <a:rPr lang="en-US" sz="4000" b="1" cap="none"/>
              <a:t>TRUE OR FALSE? PROPERTIES OF ACIDS INCLUDE BEING CORROSIVE AND HAVING A SOUR TASTE?</a:t>
            </a:r>
            <a:endParaRPr/>
          </a:p>
        </p:txBody>
      </p:sp>
      <p:sp>
        <p:nvSpPr>
          <p:cNvPr id="912" name="Google Shape;912;p8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6"/>
        <p:cNvGrpSpPr/>
        <p:nvPr/>
      </p:nvGrpSpPr>
      <p:grpSpPr>
        <a:xfrm>
          <a:off x="0" y="0"/>
          <a:ext cx="0" cy="0"/>
          <a:chOff x="0" y="0"/>
          <a:chExt cx="0" cy="0"/>
        </a:xfrm>
      </p:grpSpPr>
      <p:sp>
        <p:nvSpPr>
          <p:cNvPr id="917" name="Google Shape;917;p8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Q33:</a:t>
            </a:r>
            <a:br>
              <a:rPr lang="en-US" sz="4000" b="1" cap="none"/>
            </a:br>
            <a:r>
              <a:rPr lang="en-US" sz="4000" b="1" cap="none"/>
              <a:t>WHICH NATIVE NZ TREE FERN, IS ALSO KNOWN AS THE SILVER FERN?</a:t>
            </a:r>
            <a:endParaRPr/>
          </a:p>
        </p:txBody>
      </p:sp>
      <p:sp>
        <p:nvSpPr>
          <p:cNvPr id="918" name="Google Shape;918;p8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PONGA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sp>
        <p:nvSpPr>
          <p:cNvPr id="432" name="Google Shape;432;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Q7</a:t>
            </a:r>
            <a:endParaRPr sz="4000" b="1">
              <a:solidFill>
                <a:srgbClr val="0092D2"/>
              </a:solidFill>
              <a:latin typeface="Arial"/>
              <a:ea typeface="Arial"/>
              <a:cs typeface="Arial"/>
              <a:sym typeface="Arial"/>
            </a:endParaRPr>
          </a:p>
        </p:txBody>
      </p:sp>
      <p:sp>
        <p:nvSpPr>
          <p:cNvPr id="433" name="Google Shape;433;p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Name the main gas found in fizzy drinks?</a:t>
            </a:r>
            <a:endParaRPr sz="40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2"/>
        <p:cNvGrpSpPr/>
        <p:nvPr/>
      </p:nvGrpSpPr>
      <p:grpSpPr>
        <a:xfrm>
          <a:off x="0" y="0"/>
          <a:ext cx="0" cy="0"/>
          <a:chOff x="0" y="0"/>
          <a:chExt cx="0" cy="0"/>
        </a:xfrm>
      </p:grpSpPr>
      <p:sp>
        <p:nvSpPr>
          <p:cNvPr id="923" name="Google Shape;923;p8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Q34:</a:t>
            </a:r>
            <a:br>
              <a:rPr lang="en-US" sz="4000" b="1" cap="none"/>
            </a:br>
            <a:r>
              <a:rPr lang="en-US" sz="4000" b="1" cap="none"/>
              <a:t>WHAT IS A FEMALE SHEEP CALLED?</a:t>
            </a:r>
            <a:endParaRPr/>
          </a:p>
        </p:txBody>
      </p:sp>
      <p:sp>
        <p:nvSpPr>
          <p:cNvPr id="924" name="Google Shape;924;p8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EWE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8"/>
        <p:cNvGrpSpPr/>
        <p:nvPr/>
      </p:nvGrpSpPr>
      <p:grpSpPr>
        <a:xfrm>
          <a:off x="0" y="0"/>
          <a:ext cx="0" cy="0"/>
          <a:chOff x="0" y="0"/>
          <a:chExt cx="0" cy="0"/>
        </a:xfrm>
      </p:grpSpPr>
      <p:sp>
        <p:nvSpPr>
          <p:cNvPr id="929" name="Google Shape;929;p8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Q35:</a:t>
            </a:r>
            <a:br>
              <a:rPr lang="en-US" sz="4000" b="1" cap="none"/>
            </a:br>
            <a:r>
              <a:rPr lang="en-US" sz="4000" b="1" cap="none"/>
              <a:t>WHAT IS THE PERIMETER OF A SQUARE WITH 7.5M SIDES?</a:t>
            </a:r>
            <a:endParaRPr/>
          </a:p>
        </p:txBody>
      </p:sp>
      <p:sp>
        <p:nvSpPr>
          <p:cNvPr id="930" name="Google Shape;930;p8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30M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4"/>
        <p:cNvGrpSpPr/>
        <p:nvPr/>
      </p:nvGrpSpPr>
      <p:grpSpPr>
        <a:xfrm>
          <a:off x="0" y="0"/>
          <a:ext cx="0" cy="0"/>
          <a:chOff x="0" y="0"/>
          <a:chExt cx="0" cy="0"/>
        </a:xfrm>
      </p:grpSpPr>
      <p:sp>
        <p:nvSpPr>
          <p:cNvPr id="935" name="Google Shape;935;p9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Q36:</a:t>
            </a:r>
            <a:br>
              <a:rPr lang="en-US" sz="4000" b="1" cap="none"/>
            </a:br>
            <a:r>
              <a:rPr lang="en-US" sz="4000" b="1" cap="none"/>
              <a:t>WHO HAS MORE BONES - AN ADULT OR AN INFANT (HUMAN)?</a:t>
            </a:r>
            <a:endParaRPr/>
          </a:p>
        </p:txBody>
      </p:sp>
      <p:sp>
        <p:nvSpPr>
          <p:cNvPr id="936" name="Google Shape;936;p9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AN INFANT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0"/>
        <p:cNvGrpSpPr/>
        <p:nvPr/>
      </p:nvGrpSpPr>
      <p:grpSpPr>
        <a:xfrm>
          <a:off x="0" y="0"/>
          <a:ext cx="0" cy="0"/>
          <a:chOff x="0" y="0"/>
          <a:chExt cx="0" cy="0"/>
        </a:xfrm>
      </p:grpSpPr>
      <p:sp>
        <p:nvSpPr>
          <p:cNvPr id="941" name="Google Shape;941;p9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Q37:</a:t>
            </a:r>
            <a:br>
              <a:rPr lang="en-US" sz="4000" b="1" cap="none"/>
            </a:br>
            <a:r>
              <a:rPr lang="en-US" sz="4000" b="1" cap="none"/>
              <a:t>WHAT IS A TRIANGLE WITH ALL SIDES DIFFERENT CALLED?</a:t>
            </a:r>
            <a:endParaRPr/>
          </a:p>
        </p:txBody>
      </p:sp>
      <p:sp>
        <p:nvSpPr>
          <p:cNvPr id="942" name="Google Shape;942;p9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SCALENE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6"/>
        <p:cNvGrpSpPr/>
        <p:nvPr/>
      </p:nvGrpSpPr>
      <p:grpSpPr>
        <a:xfrm>
          <a:off x="0" y="0"/>
          <a:ext cx="0" cy="0"/>
          <a:chOff x="0" y="0"/>
          <a:chExt cx="0" cy="0"/>
        </a:xfrm>
      </p:grpSpPr>
      <p:sp>
        <p:nvSpPr>
          <p:cNvPr id="947" name="Google Shape;947;p9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Q38:</a:t>
            </a:r>
            <a:br>
              <a:rPr lang="en-US" sz="4000" b="1" cap="none"/>
            </a:br>
            <a:r>
              <a:rPr lang="en-US" sz="4000" b="1" cap="none"/>
              <a:t>THE NAME OF WHICH AFRICAN MAMMAL IS DERIVED FROM THE GREEK FOR 'RIVER HORSE'?</a:t>
            </a:r>
            <a:endParaRPr/>
          </a:p>
        </p:txBody>
      </p:sp>
      <p:sp>
        <p:nvSpPr>
          <p:cNvPr id="948" name="Google Shape;948;p9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HIPPOPOTAMUS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2"/>
        <p:cNvGrpSpPr/>
        <p:nvPr/>
      </p:nvGrpSpPr>
      <p:grpSpPr>
        <a:xfrm>
          <a:off x="0" y="0"/>
          <a:ext cx="0" cy="0"/>
          <a:chOff x="0" y="0"/>
          <a:chExt cx="0" cy="0"/>
        </a:xfrm>
      </p:grpSpPr>
      <p:sp>
        <p:nvSpPr>
          <p:cNvPr id="953" name="Google Shape;953;p9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Q39:</a:t>
            </a:r>
            <a:br>
              <a:rPr lang="en-US" sz="4000" b="1" cap="none"/>
            </a:br>
            <a:r>
              <a:rPr lang="en-US" sz="4000" b="1" cap="none"/>
              <a:t>WHAT IS THE NAME OF A WEATHER INSTRUMENT USED TO MEASURE ATMOSPHERIC PRESSURE?</a:t>
            </a:r>
            <a:endParaRPr/>
          </a:p>
        </p:txBody>
      </p:sp>
      <p:sp>
        <p:nvSpPr>
          <p:cNvPr id="954" name="Google Shape;954;p9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 BAROMETER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8"/>
        <p:cNvGrpSpPr/>
        <p:nvPr/>
      </p:nvGrpSpPr>
      <p:grpSpPr>
        <a:xfrm>
          <a:off x="0" y="0"/>
          <a:ext cx="0" cy="0"/>
          <a:chOff x="0" y="0"/>
          <a:chExt cx="0" cy="0"/>
        </a:xfrm>
      </p:grpSpPr>
      <p:sp>
        <p:nvSpPr>
          <p:cNvPr id="959" name="Google Shape;959;p9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Q40:</a:t>
            </a:r>
            <a:br>
              <a:rPr lang="en-US" sz="4000" b="1" cap="none"/>
            </a:br>
            <a:r>
              <a:rPr lang="en-US" sz="4000" b="1" cap="none"/>
              <a:t>WATER IS MADE UP OF WHAT TWO ELEMENTS?</a:t>
            </a:r>
            <a:endParaRPr/>
          </a:p>
        </p:txBody>
      </p:sp>
      <p:sp>
        <p:nvSpPr>
          <p:cNvPr id="960" name="Google Shape;960;p9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HYDROGEN AND OXYGEN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4"/>
        <p:cNvGrpSpPr/>
        <p:nvPr/>
      </p:nvGrpSpPr>
      <p:grpSpPr>
        <a:xfrm>
          <a:off x="0" y="0"/>
          <a:ext cx="0" cy="0"/>
          <a:chOff x="0" y="0"/>
          <a:chExt cx="0" cy="0"/>
        </a:xfrm>
      </p:grpSpPr>
      <p:sp>
        <p:nvSpPr>
          <p:cNvPr id="965" name="Google Shape;965;p95"/>
          <p:cNvSpPr txBox="1">
            <a:spLocks noGrp="1"/>
          </p:cNvSpPr>
          <p:nvPr>
            <p:ph type="body" idx="1"/>
          </p:nvPr>
        </p:nvSpPr>
        <p:spPr>
          <a:xfrm>
            <a:off x="495300" y="740588"/>
            <a:ext cx="7946465" cy="46008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6000"/>
              <a:buNone/>
            </a:pPr>
            <a:r>
              <a:rPr lang="en-US" sz="6000" b="1">
                <a:solidFill>
                  <a:srgbClr val="FFFFFF"/>
                </a:solidFill>
                <a:latin typeface="Arial"/>
                <a:ea typeface="Arial"/>
                <a:cs typeface="Arial"/>
                <a:sym typeface="Arial"/>
              </a:rPr>
              <a:t>Well done to all teams participating in STEMM Student Challenge 2019</a:t>
            </a:r>
            <a:endParaRPr sz="6000" b="1">
              <a:solidFill>
                <a:srgbClr val="FFFFFF"/>
              </a:solidFill>
              <a:latin typeface="Arial"/>
              <a:ea typeface="Arial"/>
              <a:cs typeface="Arial"/>
              <a:sym typeface="Arial"/>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a:p>
            <a:pPr marL="0" lvl="0" indent="0" algn="l" rtl="0">
              <a:lnSpc>
                <a:spcPct val="90000"/>
              </a:lnSpc>
              <a:spcBef>
                <a:spcPts val="520"/>
              </a:spcBef>
              <a:spcAft>
                <a:spcPts val="0"/>
              </a:spcAft>
              <a:buClr>
                <a:srgbClr val="FFFFFF"/>
              </a:buClr>
              <a:buSzPts val="2600"/>
              <a:buNone/>
            </a:pPr>
            <a:r>
              <a:rPr lang="en-US" sz="2600">
                <a:solidFill>
                  <a:srgbClr val="FFFFFF"/>
                </a:solidFill>
                <a:latin typeface="Arial"/>
                <a:ea typeface="Arial"/>
                <a:cs typeface="Arial"/>
                <a:sym typeface="Arial"/>
              </a:rPr>
              <a:t>huttscience.co.nz </a:t>
            </a:r>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9"/>
        <p:cNvGrpSpPr/>
        <p:nvPr/>
      </p:nvGrpSpPr>
      <p:grpSpPr>
        <a:xfrm>
          <a:off x="0" y="0"/>
          <a:ext cx="0" cy="0"/>
          <a:chOff x="0" y="0"/>
          <a:chExt cx="0" cy="0"/>
        </a:xfrm>
      </p:grpSpPr>
      <p:sp>
        <p:nvSpPr>
          <p:cNvPr id="970" name="Google Shape;970;p96"/>
          <p:cNvSpPr txBox="1">
            <a:spLocks noGrp="1"/>
          </p:cNvSpPr>
          <p:nvPr>
            <p:ph type="title"/>
          </p:nvPr>
        </p:nvSpPr>
        <p:spPr>
          <a:xfrm>
            <a:off x="495300" y="386697"/>
            <a:ext cx="8915400" cy="19384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 </a:t>
            </a:r>
            <a:r>
              <a:rPr lang="en-US" sz="8000" b="1">
                <a:solidFill>
                  <a:schemeClr val="lt1"/>
                </a:solidFill>
              </a:rPr>
              <a:t>TIE BREAKER</a:t>
            </a:r>
            <a:endParaRPr sz="8000" b="1">
              <a:solidFill>
                <a:schemeClr val="lt1"/>
              </a:solidFill>
              <a:latin typeface="Arial"/>
              <a:ea typeface="Arial"/>
              <a:cs typeface="Arial"/>
              <a:sym typeface="Arial"/>
            </a:endParaRPr>
          </a:p>
        </p:txBody>
      </p:sp>
      <p:sp>
        <p:nvSpPr>
          <p:cNvPr id="971" name="Google Shape;971;p96"/>
          <p:cNvSpPr txBox="1">
            <a:spLocks noGrp="1"/>
          </p:cNvSpPr>
          <p:nvPr>
            <p:ph type="body" idx="1"/>
          </p:nvPr>
        </p:nvSpPr>
        <p:spPr>
          <a:xfrm>
            <a:off x="495300" y="2416629"/>
            <a:ext cx="8915400" cy="370953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5"/>
        <p:cNvGrpSpPr/>
        <p:nvPr/>
      </p:nvGrpSpPr>
      <p:grpSpPr>
        <a:xfrm>
          <a:off x="0" y="0"/>
          <a:ext cx="0" cy="0"/>
          <a:chOff x="0" y="0"/>
          <a:chExt cx="0" cy="0"/>
        </a:xfrm>
      </p:grpSpPr>
      <p:sp>
        <p:nvSpPr>
          <p:cNvPr id="976" name="Google Shape;976;p9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977" name="Google Shape;977;p9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statistics, the middle value of an ordered set of values is called what?</a:t>
            </a:r>
            <a:endParaRPr sz="4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1130</Words>
  <Application>Microsoft Office PowerPoint</Application>
  <PresentationFormat>A4 Paper (210x297 mm)</PresentationFormat>
  <Paragraphs>289</Paragraphs>
  <Slides>118</Slides>
  <Notes>118</Notes>
  <HiddenSlides>0</HiddenSlides>
  <MMClips>0</MMClips>
  <ScaleCrop>false</ScaleCrop>
  <HeadingPairs>
    <vt:vector size="4" baseType="variant">
      <vt:variant>
        <vt:lpstr>Theme</vt:lpstr>
      </vt:variant>
      <vt:variant>
        <vt:i4>5</vt:i4>
      </vt:variant>
      <vt:variant>
        <vt:lpstr>Slide Titles</vt:lpstr>
      </vt:variant>
      <vt:variant>
        <vt:i4>118</vt:i4>
      </vt:variant>
    </vt:vector>
  </HeadingPairs>
  <TitlesOfParts>
    <vt:vector size="123" baseType="lpstr">
      <vt:lpstr>2_Office Theme</vt:lpstr>
      <vt:lpstr>3_Office Theme</vt:lpstr>
      <vt:lpstr>1_Office Theme</vt:lpstr>
      <vt:lpstr>5_Office Theme</vt:lpstr>
      <vt:lpstr>4_Office Theme</vt:lpstr>
      <vt:lpstr>PowerPoint Presentation</vt:lpstr>
      <vt:lpstr>QUESTIONS</vt:lpstr>
      <vt:lpstr>Q1</vt:lpstr>
      <vt:lpstr>Q2</vt:lpstr>
      <vt:lpstr>Q3</vt:lpstr>
      <vt:lpstr>Q4</vt:lpstr>
      <vt:lpstr>Q5</vt:lpstr>
      <vt:lpstr>Q6</vt:lpstr>
      <vt:lpstr>Q7</vt:lpstr>
      <vt:lpstr>Q8</vt:lpstr>
      <vt:lpstr>Q9</vt:lpstr>
      <vt:lpstr>Q10</vt:lpstr>
      <vt:lpstr>ANSWERS</vt:lpstr>
      <vt:lpstr>Q1: WHAT IS THE SEVENTH PLANET FROM THE SUN?</vt:lpstr>
      <vt:lpstr>Q2: TRUE OR FALSE? THE PARTICLES OF A GAS ARE PACKED TIGHTLY TOGETHER?</vt:lpstr>
      <vt:lpstr>Q3: IF YOU SUFFER FROM 'INSOMNIA', YOU CANNOT DO WHAT?</vt:lpstr>
      <vt:lpstr>Q4: THIS IMAGE WAS CAPTURED FOR THE FIRST TIME EVER THIS YEAR. WHAT IS IT OF?</vt:lpstr>
      <vt:lpstr>Q5: THE MĀORI WORD 'PĀNGARAU' REFERS TO WHAT? A: SCIENCE B: TECHNOLOGY C: ENGINEERING D: MATHS?</vt:lpstr>
      <vt:lpstr>Q6: WHAT TYPE OF MATERIAL IS 'MAHOGANY'?</vt:lpstr>
      <vt:lpstr>Q7: NAME THE MAIN GAS FOUND IN FIZZY DRINKS?</vt:lpstr>
      <vt:lpstr>Q8: WHAT IS THE LEFT SIDE OF A SHIP CALLED?</vt:lpstr>
      <vt:lpstr>Q9: WHICH INSECT CARRIES MALARIA?</vt:lpstr>
      <vt:lpstr>Q10: WHAT DO YOU CALL THE SMALL IMAGE ICONS USED TO EXPRESS EMOTIONS OR IDEAS IN DIGITAL COMMUNICATION?</vt:lpstr>
      <vt:lpstr> QUESTIONS</vt:lpstr>
      <vt:lpstr>Q11</vt:lpstr>
      <vt:lpstr>Q12</vt:lpstr>
      <vt:lpstr>Q13</vt:lpstr>
      <vt:lpstr>Q14</vt:lpstr>
      <vt:lpstr>Q15</vt:lpstr>
      <vt:lpstr>Q16</vt:lpstr>
      <vt:lpstr>Q17</vt:lpstr>
      <vt:lpstr>Q18</vt:lpstr>
      <vt:lpstr>Q19</vt:lpstr>
      <vt:lpstr>Q20</vt:lpstr>
      <vt:lpstr> ANSWERS</vt:lpstr>
      <vt:lpstr>Q11: A FARMER FENCES A PADDOCK IN THE SHAPE OF A REGULAR HEXAGON. HE COUNTS UP AND FINDS THAT HE HAS 22 POSTS ALONG ONE FENCE LINE. HOW MANY POSTS WILL BE IN THE ENTIRE FENCE LINE?</vt:lpstr>
      <vt:lpstr>Q12: WHAT DO YOU CALL A PERSON WHO STUDIES ROCKS?</vt:lpstr>
      <vt:lpstr>Q13: A 'SPIRIT LEVEL' TELLS IF THINGS: (A) ARE HORIZONTAL? (B) CONTAIN ALCOHOL? (C) ARE UNDERGROUND?</vt:lpstr>
      <vt:lpstr>Q14: WHICH MAKES THE BIGGEST CONTRIBUTION TO RISING SEA LEVELS; LAND ICE OR SEA ICE?</vt:lpstr>
      <vt:lpstr>Q15: A YOUNG ISAAC NEWTON IS SAID TO HAVE BEEN HIT ON THE HEAD BY WHICH FRUIT, LEADING HIM TO COME UP WITH THE THEORY OF GRAVITY?</vt:lpstr>
      <vt:lpstr>Q16: TRUE OR FALSE? IRON IS ATTRACTED BY MAGNETS?</vt:lpstr>
      <vt:lpstr>Q17: WHAT IS THE NAME OF THE BIGGEST PART OF THE HUMAN BRAIN?</vt:lpstr>
      <vt:lpstr>Q18: TRUE OR FALSE? OPPOSITE ANGLES OF A PARALLELOGRAM ARE EQUAL.?</vt:lpstr>
      <vt:lpstr>Q19: WHAT IS A MALE ELEPHANT CALLED?</vt:lpstr>
      <vt:lpstr>Q20: WHAT ELEMENT IS USED IN MICROCHIPS?</vt:lpstr>
      <vt:lpstr> PRACTICAL TASK</vt:lpstr>
      <vt:lpstr>Year of the Periodic Table Challenge (3 marks)</vt:lpstr>
      <vt:lpstr>Building Challenge (4 marks)</vt:lpstr>
      <vt:lpstr>Coding Challenge (3 marks)</vt:lpstr>
      <vt:lpstr> </vt:lpstr>
      <vt:lpstr> ELEMENT  CHALLENGE ANSWERS </vt:lpstr>
      <vt:lpstr>Year of the Periodic Table Challenge</vt:lpstr>
      <vt:lpstr> QUESTIONS</vt:lpstr>
      <vt:lpstr>Q21</vt:lpstr>
      <vt:lpstr>Q22</vt:lpstr>
      <vt:lpstr>Q23</vt:lpstr>
      <vt:lpstr>Q24</vt:lpstr>
      <vt:lpstr>Q25</vt:lpstr>
      <vt:lpstr>Q26</vt:lpstr>
      <vt:lpstr>Q27</vt:lpstr>
      <vt:lpstr>Q28</vt:lpstr>
      <vt:lpstr>Q29</vt:lpstr>
      <vt:lpstr>Q30</vt:lpstr>
      <vt:lpstr> ANSWERS</vt:lpstr>
      <vt:lpstr>Q21: WHAT COUNTRY IS GRETA THUNBERG FROM?</vt:lpstr>
      <vt:lpstr>Q22: WHAT DOES THE ONLINE ACRONYM SMH STAND FOR?</vt:lpstr>
      <vt:lpstr>Q23: WHAT COMMON EXPRESSION IS USED TO REFER TO THE HORSESHOE SHAPED ZONE FOUND ALONG THE PACIFIC RIM WHERE APPROXIMATELY 90% OF THE WORLD'S EARTHQUAKES OCCUR?</vt:lpstr>
      <vt:lpstr>Q24: WHICH IS THE SMALLEST FRACTION A.  3/4   B.  6/5   C.  6/7  D.  2/3  </vt:lpstr>
      <vt:lpstr>Q25: HOW MANY MONTHS HAVE 31 DAYS?</vt:lpstr>
      <vt:lpstr>Q26: WHAT IS THE NAME OF THE STUDY OF ALL LIVING THINGS?</vt:lpstr>
      <vt:lpstr>Q27: IN A 'VACUUM' THERE IS NO WHAT?</vt:lpstr>
      <vt:lpstr>Q28: HOW MANY DEGREES ARE THERE IN A STRAIGHT LINE?</vt:lpstr>
      <vt:lpstr>Q29: IS WATER VAPOUR A GREENHOUSE GAS?</vt:lpstr>
      <vt:lpstr>Q30: TRUE OR FALSE? YOU CAN EXTEND BATTERY LIFE BY STORING BATTERIES AT A LOW TEMPERATURE?</vt:lpstr>
      <vt:lpstr> QUESTIONS</vt:lpstr>
      <vt:lpstr>Q31</vt:lpstr>
      <vt:lpstr>Q32</vt:lpstr>
      <vt:lpstr>Q33</vt:lpstr>
      <vt:lpstr>Q34</vt:lpstr>
      <vt:lpstr>Q35</vt:lpstr>
      <vt:lpstr>Q36</vt:lpstr>
      <vt:lpstr>Q37</vt:lpstr>
      <vt:lpstr>Q38</vt:lpstr>
      <vt:lpstr>Q39</vt:lpstr>
      <vt:lpstr>Q40</vt:lpstr>
      <vt:lpstr> ANSWERS</vt:lpstr>
      <vt:lpstr>Q31: WHAT ARE AUBERGINES ALSO KNOWN AS?</vt:lpstr>
      <vt:lpstr>Q32: TRUE OR FALSE? PROPERTIES OF ACIDS INCLUDE BEING CORROSIVE AND HAVING A SOUR TASTE?</vt:lpstr>
      <vt:lpstr>Q33: WHICH NATIVE NZ TREE FERN, IS ALSO KNOWN AS THE SILVER FERN?</vt:lpstr>
      <vt:lpstr>Q34: WHAT IS A FEMALE SHEEP CALLED?</vt:lpstr>
      <vt:lpstr>Q35: WHAT IS THE PERIMETER OF A SQUARE WITH 7.5M SIDES?</vt:lpstr>
      <vt:lpstr>Q36: WHO HAS MORE BONES - AN ADULT OR AN INFANT (HUMAN)?</vt:lpstr>
      <vt:lpstr>Q37: WHAT IS A TRIANGLE WITH ALL SIDES DIFFERENT CALLED?</vt:lpstr>
      <vt:lpstr>Q38: THE NAME OF WHICH AFRICAN MAMMAL IS DERIVED FROM THE GREEK FOR 'RIVER HORSE'?</vt:lpstr>
      <vt:lpstr>Q39: WHAT IS THE NAME OF A WEATHER INSTRUMENT USED TO MEASURE ATMOSPHERIC PRESSURE?</vt:lpstr>
      <vt:lpstr>Q40: WATER IS MADE UP OF WHAT TWO ELEMENTS?</vt:lpstr>
      <vt:lpstr>PowerPoint Presentation</vt:lpstr>
      <vt:lpstr> TIE BREAKER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Ryan</dc:creator>
  <cp:lastModifiedBy>Anne Ryan</cp:lastModifiedBy>
  <cp:revision>1</cp:revision>
  <dcterms:modified xsi:type="dcterms:W3CDTF">2019-05-27T01:53:38Z</dcterms:modified>
</cp:coreProperties>
</file>