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67" r:id="rId3"/>
    <p:sldId id="269" r:id="rId4"/>
    <p:sldId id="257" r:id="rId5"/>
    <p:sldId id="258" r:id="rId6"/>
    <p:sldId id="270" r:id="rId7"/>
    <p:sldId id="259" r:id="rId8"/>
    <p:sldId id="260" r:id="rId9"/>
    <p:sldId id="271" r:id="rId10"/>
    <p:sldId id="261" r:id="rId11"/>
    <p:sldId id="262" r:id="rId12"/>
    <p:sldId id="272" r:id="rId13"/>
    <p:sldId id="263" r:id="rId14"/>
    <p:sldId id="264" r:id="rId15"/>
    <p:sldId id="265" r:id="rId16"/>
    <p:sldId id="268"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6" d="100"/>
          <a:sy n="86" d="100"/>
        </p:scale>
        <p:origin x="-92" y="-1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21752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xploratorium.edu/snacks/bee-humm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Gy05kWu88u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winkl.co.nz/resource/au-sc-2122-straw-kazoo-craft-instruc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structables.com/id/Homemade-Harmonic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1488410d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1488410d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https://www.exploratorium.edu/snacks/bee-hummer</a:t>
            </a:r>
            <a:endParaRPr/>
          </a:p>
          <a:p>
            <a:pPr marL="0" lvl="0" indent="0" algn="l" rtl="0">
              <a:spcBef>
                <a:spcPts val="0"/>
              </a:spcBef>
              <a:spcAft>
                <a:spcPts val="0"/>
              </a:spcAft>
              <a:buNone/>
            </a:pPr>
            <a:r>
              <a:rPr lang="en" u="sng">
                <a:solidFill>
                  <a:schemeClr val="hlink"/>
                </a:solidFill>
                <a:hlinkClick r:id="rId4"/>
              </a:rPr>
              <a:t>https://www.youtube.com/watch?v=Gy05kWu88u0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e6eb20d5754b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e6eb20d5754b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9105D266-3096-42A1-81CF-79C4053314B3}" type="slidenum">
              <a:rPr lang="en-NZ" smtClean="0">
                <a:solidFill>
                  <a:prstClr val="black"/>
                </a:solidFill>
              </a:rPr>
              <a:pPr/>
              <a:t>12</a:t>
            </a:fld>
            <a:endParaRPr lang="en-NZ">
              <a:solidFill>
                <a:prstClr val="black"/>
              </a:solidFill>
            </a:endParaRPr>
          </a:p>
        </p:txBody>
      </p:sp>
    </p:spTree>
    <p:extLst>
      <p:ext uri="{BB962C8B-B14F-4D97-AF65-F5344CB8AC3E}">
        <p14:creationId xmlns:p14="http://schemas.microsoft.com/office/powerpoint/2010/main" val="4078172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146addc5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146addc5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146addc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146addc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1488410d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1488410d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9105D266-3096-42A1-81CF-79C4053314B3}" type="slidenum">
              <a:rPr lang="en-NZ" smtClean="0"/>
              <a:t>16</a:t>
            </a:fld>
            <a:endParaRPr lang="en-NZ"/>
          </a:p>
        </p:txBody>
      </p:sp>
    </p:spTree>
    <p:extLst>
      <p:ext uri="{BB962C8B-B14F-4D97-AF65-F5344CB8AC3E}">
        <p14:creationId xmlns:p14="http://schemas.microsoft.com/office/powerpoint/2010/main" val="407817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From Building Science Concepts 18</a:t>
            </a:r>
            <a:r>
              <a:rPr lang="en-US" baseline="0" dirty="0" smtClean="0"/>
              <a:t> &amp; 19</a:t>
            </a:r>
            <a:endParaRPr lang="en-NZ"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9105D266-3096-42A1-81CF-79C4053314B3}" type="slidenum">
              <a:rPr lang="en-NZ" smtClean="0"/>
              <a:t>2</a:t>
            </a:fld>
            <a:endParaRPr lang="en-NZ"/>
          </a:p>
        </p:txBody>
      </p:sp>
    </p:spTree>
    <p:extLst>
      <p:ext uri="{BB962C8B-B14F-4D97-AF65-F5344CB8AC3E}">
        <p14:creationId xmlns:p14="http://schemas.microsoft.com/office/powerpoint/2010/main" val="395630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9105D266-3096-42A1-81CF-79C4053314B3}" type="slidenum">
              <a:rPr lang="en-NZ" smtClean="0">
                <a:solidFill>
                  <a:prstClr val="black"/>
                </a:solidFill>
              </a:rPr>
              <a:pPr/>
              <a:t>3</a:t>
            </a:fld>
            <a:endParaRPr lang="en-NZ">
              <a:solidFill>
                <a:prstClr val="black"/>
              </a:solidFill>
            </a:endParaRPr>
          </a:p>
        </p:txBody>
      </p:sp>
    </p:spTree>
    <p:extLst>
      <p:ext uri="{BB962C8B-B14F-4D97-AF65-F5344CB8AC3E}">
        <p14:creationId xmlns:p14="http://schemas.microsoft.com/office/powerpoint/2010/main" val="407817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1488410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1488410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146ade5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146ade5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9105D266-3096-42A1-81CF-79C4053314B3}" type="slidenum">
              <a:rPr lang="en-NZ" smtClean="0">
                <a:solidFill>
                  <a:prstClr val="black"/>
                </a:solidFill>
              </a:rPr>
              <a:pPr/>
              <a:t>6</a:t>
            </a:fld>
            <a:endParaRPr lang="en-NZ">
              <a:solidFill>
                <a:prstClr val="black"/>
              </a:solidFill>
            </a:endParaRPr>
          </a:p>
        </p:txBody>
      </p:sp>
    </p:spTree>
    <p:extLst>
      <p:ext uri="{BB962C8B-B14F-4D97-AF65-F5344CB8AC3E}">
        <p14:creationId xmlns:p14="http://schemas.microsoft.com/office/powerpoint/2010/main" val="407817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ed10fd6fba66d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ed10fd6fba66d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https://www.twinkl.co.nz/resource/au-sc-2122-straw-kazoo-craft-instructions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1488410d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1488410d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https://www.instructables.com/id/Homemade-Harmonica/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err="1" smtClean="0">
                <a:ln>
                  <a:noFill/>
                </a:ln>
                <a:solidFill>
                  <a:prstClr val="black"/>
                </a:solidFill>
                <a:effectLst/>
                <a:uLnTx/>
                <a:uFillTx/>
                <a:latin typeface="Calibri"/>
                <a:ea typeface="+mn-ea"/>
                <a:cs typeface="+mn-cs"/>
              </a:rPr>
              <a:t>Coathanger</a:t>
            </a:r>
            <a:r>
              <a:rPr kumimoji="0" lang="en-NZ" sz="1200" b="1" i="0" u="none" strike="noStrike" kern="1200" cap="none" spc="0" normalizeH="0" baseline="0" noProof="0" dirty="0" smtClean="0">
                <a:ln>
                  <a:noFill/>
                </a:ln>
                <a:solidFill>
                  <a:prstClr val="black"/>
                </a:solidFill>
                <a:effectLst/>
                <a:uLnTx/>
                <a:uFillTx/>
                <a:latin typeface="Calibri"/>
                <a:ea typeface="+mn-ea"/>
                <a:cs typeface="+mn-cs"/>
              </a:rPr>
              <a:t> gong experiment</a:t>
            </a:r>
            <a:endParaRPr kumimoji="0" lang="en-NZ" sz="1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smtClean="0">
                <a:ln>
                  <a:noFill/>
                </a:ln>
                <a:solidFill>
                  <a:prstClr val="black"/>
                </a:solidFill>
                <a:effectLst/>
                <a:uLnTx/>
                <a:uFillTx/>
                <a:latin typeface="Calibri"/>
                <a:ea typeface="+mn-ea"/>
                <a:cs typeface="+mn-cs"/>
              </a:rPr>
              <a:t>You will need:</a:t>
            </a:r>
            <a:endParaRPr kumimoji="0" lang="en-NZ" sz="1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smtClean="0">
                <a:ln>
                  <a:noFill/>
                </a:ln>
                <a:solidFill>
                  <a:prstClr val="black"/>
                </a:solidFill>
                <a:effectLst/>
                <a:uLnTx/>
                <a:uFillTx/>
                <a:latin typeface="Calibri"/>
                <a:ea typeface="+mn-ea"/>
                <a:cs typeface="+mn-cs"/>
              </a:rPr>
              <a:t>1 Coat hanger 2 Pieces of string around 30cm in length. </a:t>
            </a:r>
            <a:r>
              <a:rPr kumimoji="0" lang="en-NZ" sz="1200" b="1" i="0" u="none" strike="noStrike" kern="1200" cap="none" spc="0" normalizeH="0" baseline="0" noProof="0" dirty="0" err="1" smtClean="0">
                <a:ln>
                  <a:noFill/>
                </a:ln>
                <a:solidFill>
                  <a:prstClr val="black"/>
                </a:solidFill>
                <a:effectLst/>
                <a:uLnTx/>
                <a:uFillTx/>
                <a:latin typeface="Calibri"/>
                <a:ea typeface="+mn-ea"/>
                <a:cs typeface="+mn-cs"/>
              </a:rPr>
              <a:t>Instructions</a:t>
            </a:r>
            <a:r>
              <a:rPr kumimoji="0" lang="en-NZ" sz="1200" b="0" i="0" u="none" strike="noStrike" kern="1200" cap="none" spc="0" normalizeH="0" baseline="0" noProof="0" dirty="0" err="1" smtClean="0">
                <a:ln>
                  <a:noFill/>
                </a:ln>
                <a:solidFill>
                  <a:prstClr val="black"/>
                </a:solidFill>
                <a:effectLst/>
                <a:uLnTx/>
                <a:uFillTx/>
                <a:latin typeface="Calibri"/>
                <a:ea typeface="+mn-ea"/>
                <a:cs typeface="+mn-cs"/>
              </a:rPr>
              <a:t>Tie</a:t>
            </a:r>
            <a:r>
              <a:rPr kumimoji="0" lang="en-NZ" sz="1200" b="0" i="0" u="none" strike="noStrike" kern="1200" cap="none" spc="0" normalizeH="0" baseline="0" noProof="0" dirty="0" smtClean="0">
                <a:ln>
                  <a:noFill/>
                </a:ln>
                <a:solidFill>
                  <a:prstClr val="black"/>
                </a:solidFill>
                <a:effectLst/>
                <a:uLnTx/>
                <a:uFillTx/>
                <a:latin typeface="Calibri"/>
                <a:ea typeface="+mn-ea"/>
                <a:cs typeface="+mn-cs"/>
              </a:rPr>
              <a:t> the strings to the corners of the coat </a:t>
            </a:r>
            <a:r>
              <a:rPr kumimoji="0" lang="en-NZ" sz="1200" b="0" i="0" u="none" strike="noStrike" kern="1200" cap="none" spc="0" normalizeH="0" baseline="0" noProof="0" dirty="0" err="1" smtClean="0">
                <a:ln>
                  <a:noFill/>
                </a:ln>
                <a:solidFill>
                  <a:prstClr val="black"/>
                </a:solidFill>
                <a:effectLst/>
                <a:uLnTx/>
                <a:uFillTx/>
                <a:latin typeface="Calibri"/>
                <a:ea typeface="+mn-ea"/>
                <a:cs typeface="+mn-cs"/>
              </a:rPr>
              <a:t>hanger.Hold</a:t>
            </a:r>
            <a:r>
              <a:rPr kumimoji="0" lang="en-NZ" sz="1200" b="0" i="0" u="none" strike="noStrike" kern="1200" cap="none" spc="0" normalizeH="0" baseline="0" noProof="0" dirty="0" smtClean="0">
                <a:ln>
                  <a:noFill/>
                </a:ln>
                <a:solidFill>
                  <a:prstClr val="black"/>
                </a:solidFill>
                <a:effectLst/>
                <a:uLnTx/>
                <a:uFillTx/>
                <a:latin typeface="Calibri"/>
                <a:ea typeface="+mn-ea"/>
                <a:cs typeface="+mn-cs"/>
              </a:rPr>
              <a:t> the string in your hands so the coat hanger dangles downward. 3.Gently knock the coat hanger on a hard surface - is the sound loud or soft? 4.Wrap your fingers around each string and place your fingers in your ears. 5.Repeat the experiment with your fingers in your ear. Does the sound get louder or softer? Why?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smtClean="0">
                <a:ln>
                  <a:noFill/>
                </a:ln>
                <a:solidFill>
                  <a:prstClr val="black"/>
                </a:solidFill>
                <a:effectLst/>
                <a:uLnTx/>
                <a:uFillTx/>
                <a:latin typeface="Calibri"/>
                <a:ea typeface="+mn-ea"/>
                <a:cs typeface="+mn-cs"/>
              </a:rPr>
              <a:t>Explanation: </a:t>
            </a:r>
            <a:r>
              <a:rPr kumimoji="0" lang="en-NZ" sz="1200" b="0" i="0" u="none" strike="noStrike" kern="1200" cap="none" spc="0" normalizeH="0" baseline="0" noProof="0" dirty="0" smtClean="0">
                <a:ln>
                  <a:noFill/>
                </a:ln>
                <a:solidFill>
                  <a:prstClr val="black"/>
                </a:solidFill>
                <a:effectLst/>
                <a:uLnTx/>
                <a:uFillTx/>
                <a:latin typeface="Calibri"/>
                <a:ea typeface="+mn-ea"/>
                <a:cs typeface="+mn-cs"/>
              </a:rPr>
              <a:t>Sound is produced by vibrations. Vibrations travel faster through solids than they do through liquids or </a:t>
            </a:r>
            <a:r>
              <a:rPr kumimoji="0" lang="en-NZ" sz="1200" b="0" i="0" u="none" strike="noStrike" kern="1200" cap="none" spc="0" normalizeH="0" baseline="0" noProof="0" dirty="0" err="1" smtClean="0">
                <a:ln>
                  <a:noFill/>
                </a:ln>
                <a:solidFill>
                  <a:prstClr val="black"/>
                </a:solidFill>
                <a:effectLst/>
                <a:uLnTx/>
                <a:uFillTx/>
                <a:latin typeface="Calibri"/>
                <a:ea typeface="+mn-ea"/>
                <a:cs typeface="+mn-cs"/>
              </a:rPr>
              <a:t>gases.This</a:t>
            </a:r>
            <a:r>
              <a:rPr kumimoji="0" lang="en-NZ" sz="1200" b="0" i="0" u="none" strike="noStrike" kern="1200" cap="none" spc="0" normalizeH="0" baseline="0" noProof="0" dirty="0" smtClean="0">
                <a:ln>
                  <a:noFill/>
                </a:ln>
                <a:solidFill>
                  <a:prstClr val="black"/>
                </a:solidFill>
                <a:effectLst/>
                <a:uLnTx/>
                <a:uFillTx/>
                <a:latin typeface="Calibri"/>
                <a:ea typeface="+mn-ea"/>
                <a:cs typeface="+mn-cs"/>
              </a:rPr>
              <a:t> is the reason why earthquakes can be detected hundreds of kilometres from their source. Knocking the coat hanger against the surface makes the coat hanger vibrate. The vibrations travelled faster to your ear through the vibrating strings because they are solid.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smtClean="0">
              <a:ln>
                <a:noFill/>
              </a:ln>
              <a:solidFill>
                <a:prstClr val="black"/>
              </a:solidFill>
              <a:effectLst/>
              <a:uLnTx/>
              <a:uFillTx/>
              <a:latin typeface="Calibri"/>
              <a:ea typeface="+mn-ea"/>
              <a:cs typeface="+mn-cs"/>
            </a:endParaRPr>
          </a:p>
          <a:p>
            <a:endParaRPr lang="en-NZ"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9105D266-3096-42A1-81CF-79C4053314B3}" type="slidenum">
              <a:rPr lang="en-NZ" smtClean="0">
                <a:solidFill>
                  <a:prstClr val="black"/>
                </a:solidFill>
              </a:rPr>
              <a:pPr/>
              <a:t>9</a:t>
            </a:fld>
            <a:endParaRPr lang="en-NZ">
              <a:solidFill>
                <a:prstClr val="black"/>
              </a:solidFill>
            </a:endParaRPr>
          </a:p>
        </p:txBody>
      </p:sp>
    </p:spTree>
    <p:extLst>
      <p:ext uri="{BB962C8B-B14F-4D97-AF65-F5344CB8AC3E}">
        <p14:creationId xmlns:p14="http://schemas.microsoft.com/office/powerpoint/2010/main" val="407817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77925" tIns="38963" rIns="77925" bIns="38963"/>
          <a:lstStyle/>
          <a:p>
            <a:fld id="{9B1EC0A2-BB0B-7849-B5B5-3AC32B4AD66A}" type="datetimeFigureOut">
              <a:rPr lang="en-US" smtClean="0"/>
              <a:t>3/17/2020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6" name="Slide Number Placeholder 5"/>
          <p:cNvSpPr>
            <a:spLocks noGrp="1"/>
          </p:cNvSpPr>
          <p:nvPr>
            <p:ph type="sldNum" sz="quarter" idx="12"/>
          </p:nvPr>
        </p:nvSpPr>
        <p:spPr/>
        <p:txBody>
          <a:bodyPr/>
          <a:lstStyle/>
          <a:p>
            <a:fld id="{1B37BDD2-FDEA-7341-811F-B8D21E0A34A4}" type="slidenum">
              <a:rPr lang="en-US" smtClean="0"/>
              <a:t>‹#›</a:t>
            </a:fld>
            <a:endParaRPr lang="en-US"/>
          </a:p>
        </p:txBody>
      </p:sp>
    </p:spTree>
    <p:extLst>
      <p:ext uri="{BB962C8B-B14F-4D97-AF65-F5344CB8AC3E}">
        <p14:creationId xmlns:p14="http://schemas.microsoft.com/office/powerpoint/2010/main" val="240342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nzapse.nzase.org.nz/psw202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Science of Sound</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Primary Science PLD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Bullroarer</a:t>
            </a:r>
            <a:endParaRPr/>
          </a:p>
        </p:txBody>
      </p:sp>
      <p:sp>
        <p:nvSpPr>
          <p:cNvPr id="87" name="Google Shape;87;p18"/>
          <p:cNvSpPr txBox="1">
            <a:spLocks noGrp="1"/>
          </p:cNvSpPr>
          <p:nvPr>
            <p:ph type="body" idx="1"/>
          </p:nvPr>
        </p:nvSpPr>
        <p:spPr>
          <a:xfrm>
            <a:off x="107150" y="1017725"/>
            <a:ext cx="5218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Bore a hole in the centre of one end of a popsicle stick, and cut a notch in the centre of that end. Feed string through the hole and secure it through the notch before making a firm double knot. Works better with a lump of bluetack on the far end of the popsicle stick.</a:t>
            </a:r>
            <a:endParaRPr sz="1400"/>
          </a:p>
          <a:p>
            <a:pPr marL="0" lvl="0" indent="0" algn="l" rtl="0">
              <a:spcBef>
                <a:spcPts val="1600"/>
              </a:spcBef>
              <a:spcAft>
                <a:spcPts val="0"/>
              </a:spcAft>
              <a:buNone/>
            </a:pPr>
            <a:r>
              <a:rPr lang="en" sz="1400"/>
              <a:t>Hold the far end of the string and spin the popsicle stick around you - what do you notice?</a:t>
            </a:r>
            <a:endParaRPr sz="1400"/>
          </a:p>
          <a:p>
            <a:pPr marL="0" lvl="0" indent="0" algn="l" rtl="0">
              <a:spcBef>
                <a:spcPts val="1600"/>
              </a:spcBef>
              <a:spcAft>
                <a:spcPts val="0"/>
              </a:spcAft>
              <a:buNone/>
            </a:pPr>
            <a:r>
              <a:rPr lang="en" sz="1400"/>
              <a:t>You can also decorate each side of the stick and watch the effect when it spins.</a:t>
            </a:r>
            <a:endParaRPr sz="1400"/>
          </a:p>
          <a:p>
            <a:pPr marL="0" lvl="0" indent="0" algn="l" rtl="0">
              <a:spcBef>
                <a:spcPts val="1600"/>
              </a:spcBef>
              <a:spcAft>
                <a:spcPts val="0"/>
              </a:spcAft>
              <a:buNone/>
            </a:pPr>
            <a:r>
              <a:rPr lang="en" sz="1400"/>
              <a:t>Lots of opportunity for investigation here:</a:t>
            </a:r>
            <a:endParaRPr sz="1400"/>
          </a:p>
          <a:p>
            <a:pPr marL="457200" lvl="0" indent="-317500" algn="l" rtl="0">
              <a:spcBef>
                <a:spcPts val="1600"/>
              </a:spcBef>
              <a:spcAft>
                <a:spcPts val="0"/>
              </a:spcAft>
              <a:buSzPts val="1400"/>
              <a:buChar char="●"/>
            </a:pPr>
            <a:r>
              <a:rPr lang="en" sz="1400"/>
              <a:t>Width of popsicle stick, length of popsicle stick, amount (mass) of bluetack used, position of the hole, length of string when spinning, type of string used...</a:t>
            </a:r>
            <a:endParaRPr sz="1400"/>
          </a:p>
          <a:p>
            <a:pPr marL="457200" lvl="0" indent="0" algn="l" rtl="0">
              <a:spcBef>
                <a:spcPts val="1600"/>
              </a:spcBef>
              <a:spcAft>
                <a:spcPts val="1600"/>
              </a:spcAft>
              <a:buNone/>
            </a:pPr>
            <a:endParaRPr sz="1400"/>
          </a:p>
        </p:txBody>
      </p:sp>
      <p:pic>
        <p:nvPicPr>
          <p:cNvPr id="88" name="Google Shape;88;p18"/>
          <p:cNvPicPr preferRelativeResize="0"/>
          <p:nvPr/>
        </p:nvPicPr>
        <p:blipFill>
          <a:blip r:embed="rId3">
            <a:alphaModFix/>
          </a:blip>
          <a:stretch>
            <a:fillRect/>
          </a:stretch>
        </p:blipFill>
        <p:spPr>
          <a:xfrm rot="-5400000">
            <a:off x="5926088" y="1736868"/>
            <a:ext cx="2637971" cy="35173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Singing rods</a:t>
            </a:r>
            <a:endParaRPr/>
          </a:p>
        </p:txBody>
      </p:sp>
      <p:sp>
        <p:nvSpPr>
          <p:cNvPr id="94" name="Google Shape;94;p19"/>
          <p:cNvSpPr txBox="1">
            <a:spLocks noGrp="1"/>
          </p:cNvSpPr>
          <p:nvPr>
            <p:ph type="body" idx="1"/>
          </p:nvPr>
        </p:nvSpPr>
        <p:spPr>
          <a:xfrm>
            <a:off x="311700" y="1152475"/>
            <a:ext cx="4392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Hold an aluminium rod between finger and thumb. Adjust until the rod is balanced.</a:t>
            </a:r>
            <a:endParaRPr/>
          </a:p>
          <a:p>
            <a:pPr marL="0" lvl="0" indent="0" algn="l" rtl="0">
              <a:spcBef>
                <a:spcPts val="1600"/>
              </a:spcBef>
              <a:spcAft>
                <a:spcPts val="0"/>
              </a:spcAft>
              <a:buNone/>
            </a:pPr>
            <a:r>
              <a:rPr lang="en"/>
              <a:t>With a tiny amount of Gum Rosin powder on your other finger and thumb, pinch the rod and slide your pinching finger and thumb to the end.</a:t>
            </a:r>
            <a:endParaRPr/>
          </a:p>
          <a:p>
            <a:pPr marL="0" lvl="0" indent="0" algn="l" rtl="0">
              <a:spcBef>
                <a:spcPts val="1600"/>
              </a:spcBef>
              <a:spcAft>
                <a:spcPts val="1600"/>
              </a:spcAft>
              <a:buNone/>
            </a:pPr>
            <a:r>
              <a:rPr lang="en"/>
              <a:t>What do you observe?</a:t>
            </a:r>
            <a:endParaRPr/>
          </a:p>
        </p:txBody>
      </p:sp>
      <p:pic>
        <p:nvPicPr>
          <p:cNvPr id="95" name="Google Shape;95;p19"/>
          <p:cNvPicPr preferRelativeResize="0"/>
          <p:nvPr/>
        </p:nvPicPr>
        <p:blipFill>
          <a:blip r:embed="rId3">
            <a:alphaModFix/>
          </a:blip>
          <a:stretch>
            <a:fillRect/>
          </a:stretch>
        </p:blipFill>
        <p:spPr>
          <a:xfrm>
            <a:off x="5104784" y="1544750"/>
            <a:ext cx="3509140" cy="26318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normAutofit/>
          </a:bodyPr>
          <a:lstStyle/>
          <a:p>
            <a:pPr algn="l"/>
            <a:r>
              <a:rPr lang="en-US" sz="3400" b="1" dirty="0">
                <a:solidFill>
                  <a:srgbClr val="0092D2"/>
                </a:solidFill>
              </a:rPr>
              <a:t>T</a:t>
            </a:r>
            <a:r>
              <a:rPr lang="en-US" sz="3400" b="1" dirty="0">
                <a:solidFill>
                  <a:srgbClr val="0092D2"/>
                </a:solidFill>
              </a:rPr>
              <a:t>alking Cup</a:t>
            </a:r>
            <a:endParaRPr lang="en-US" sz="3400" b="1" dirty="0">
              <a:solidFill>
                <a:srgbClr val="0092D2"/>
              </a:solidFill>
            </a:endParaRPr>
          </a:p>
        </p:txBody>
      </p:sp>
      <p:sp>
        <p:nvSpPr>
          <p:cNvPr id="2" name="Content Placeholder 1"/>
          <p:cNvSpPr>
            <a:spLocks noGrp="1"/>
          </p:cNvSpPr>
          <p:nvPr>
            <p:ph idx="1"/>
          </p:nvPr>
        </p:nvSpPr>
        <p:spPr>
          <a:xfrm>
            <a:off x="457200" y="800101"/>
            <a:ext cx="8229600" cy="3794523"/>
          </a:xfrm>
        </p:spPr>
        <p:txBody>
          <a:bodyPr>
            <a:normAutofit/>
          </a:bodyPr>
          <a:lstStyle/>
          <a:p>
            <a:pPr lvl="0"/>
            <a:r>
              <a:rPr lang="en-NZ" sz="1700" dirty="0"/>
              <a:t>Cup with string attached through hole in the bottom anchored with toothpick.</a:t>
            </a:r>
          </a:p>
          <a:p>
            <a:pPr lvl="0"/>
            <a:r>
              <a:rPr lang="en-NZ" sz="1700" dirty="0"/>
              <a:t> Fold and wet a </a:t>
            </a:r>
            <a:r>
              <a:rPr lang="en-NZ" sz="1700" dirty="0"/>
              <a:t>paper towel </a:t>
            </a:r>
            <a:r>
              <a:rPr lang="en-NZ" sz="1700" dirty="0"/>
              <a:t>and slide it down </a:t>
            </a:r>
            <a:r>
              <a:rPr lang="en-NZ" sz="1700" dirty="0"/>
              <a:t>the length of the string.</a:t>
            </a:r>
          </a:p>
          <a:p>
            <a:r>
              <a:rPr lang="en-NZ" sz="1700" dirty="0"/>
              <a:t>Try </a:t>
            </a:r>
            <a:r>
              <a:rPr lang="en-NZ" sz="1700" dirty="0"/>
              <a:t>alterations </a:t>
            </a:r>
            <a:r>
              <a:rPr lang="en-NZ" sz="1700" dirty="0"/>
              <a:t>like using </a:t>
            </a:r>
            <a:r>
              <a:rPr lang="en-NZ" sz="1700" dirty="0"/>
              <a:t>yarn instead of </a:t>
            </a:r>
            <a:r>
              <a:rPr lang="en-NZ" sz="1700" dirty="0"/>
              <a:t>string</a:t>
            </a:r>
            <a:r>
              <a:rPr lang="en-NZ" sz="1700" dirty="0"/>
              <a:t>,</a:t>
            </a:r>
            <a:r>
              <a:rPr lang="en-NZ" sz="1700" dirty="0"/>
              <a:t> </a:t>
            </a:r>
            <a:r>
              <a:rPr lang="en-NZ" sz="1700" dirty="0"/>
              <a:t>a larger or smaller </a:t>
            </a:r>
            <a:r>
              <a:rPr lang="en-NZ" sz="1700" dirty="0"/>
              <a:t>cup, longer </a:t>
            </a:r>
            <a:r>
              <a:rPr lang="en-NZ" sz="1700" dirty="0"/>
              <a:t>or shorter lengths of string</a:t>
            </a:r>
            <a:r>
              <a:rPr lang="en-NZ" sz="1700" dirty="0"/>
              <a:t>.</a:t>
            </a:r>
            <a:endParaRPr lang="en-NZ" sz="1700" dirty="0"/>
          </a:p>
          <a:p>
            <a:r>
              <a:rPr lang="en-NZ" sz="1700" dirty="0"/>
              <a:t> </a:t>
            </a:r>
            <a:r>
              <a:rPr lang="en-NZ" sz="1700" dirty="0"/>
              <a:t>The vibrations caused by the “sticking and </a:t>
            </a:r>
            <a:r>
              <a:rPr lang="en-NZ" sz="1700" dirty="0" err="1"/>
              <a:t>sliding”of</a:t>
            </a:r>
            <a:r>
              <a:rPr lang="en-NZ" sz="1700" dirty="0"/>
              <a:t> the wet paper on the string </a:t>
            </a:r>
            <a:r>
              <a:rPr lang="en-NZ" sz="1700" dirty="0"/>
              <a:t>cause the cup to vibrate, which results in the amplification of sound</a:t>
            </a:r>
            <a:r>
              <a:rPr lang="en-NZ" sz="2400" dirty="0"/>
              <a:t>.</a:t>
            </a:r>
          </a:p>
          <a:p>
            <a:endParaRPr lang="en-NZ" sz="3400" dirty="0"/>
          </a:p>
          <a:p>
            <a:endParaRPr lang="en-NZ" sz="3400" dirty="0"/>
          </a:p>
          <a:p>
            <a:pPr marL="0" indent="0">
              <a:buNone/>
            </a:pPr>
            <a:endParaRPr lang="en-NZ" sz="3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516" y="3235902"/>
            <a:ext cx="2793442"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887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Phyphox - Audio Scope</a:t>
            </a:r>
            <a:endParaRPr/>
          </a:p>
        </p:txBody>
      </p:sp>
      <p:sp>
        <p:nvSpPr>
          <p:cNvPr id="101" name="Google Shape;101;p20"/>
          <p:cNvSpPr txBox="1">
            <a:spLocks noGrp="1"/>
          </p:cNvSpPr>
          <p:nvPr>
            <p:ph type="body" idx="1"/>
          </p:nvPr>
        </p:nvSpPr>
        <p:spPr>
          <a:xfrm>
            <a:off x="311700" y="1152475"/>
            <a:ext cx="592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Phyphox is a free app for your phone, with loads of really great gadgets.</a:t>
            </a:r>
            <a:endParaRPr/>
          </a:p>
          <a:p>
            <a:pPr marL="0" lvl="0" indent="0" algn="l" rtl="0">
              <a:spcBef>
                <a:spcPts val="1600"/>
              </a:spcBef>
              <a:spcAft>
                <a:spcPts val="1600"/>
              </a:spcAft>
              <a:buNone/>
            </a:pPr>
            <a:r>
              <a:rPr lang="en"/>
              <a:t>The audio scope lets you visualise sounds as waves. </a:t>
            </a:r>
            <a:endParaRPr/>
          </a:p>
        </p:txBody>
      </p:sp>
      <p:pic>
        <p:nvPicPr>
          <p:cNvPr id="102" name="Google Shape;102;p20"/>
          <p:cNvPicPr preferRelativeResize="0"/>
          <p:nvPr/>
        </p:nvPicPr>
        <p:blipFill>
          <a:blip r:embed="rId3">
            <a:alphaModFix/>
          </a:blip>
          <a:stretch>
            <a:fillRect/>
          </a:stretch>
        </p:blipFill>
        <p:spPr>
          <a:xfrm>
            <a:off x="6337688" y="1241825"/>
            <a:ext cx="2447925" cy="186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Bottle music	</a:t>
            </a:r>
            <a:endParaRPr/>
          </a:p>
        </p:txBody>
      </p:sp>
      <p:sp>
        <p:nvSpPr>
          <p:cNvPr id="108" name="Google Shape;108;p21"/>
          <p:cNvSpPr txBox="1">
            <a:spLocks noGrp="1"/>
          </p:cNvSpPr>
          <p:nvPr>
            <p:ph type="body" idx="1"/>
          </p:nvPr>
        </p:nvSpPr>
        <p:spPr>
          <a:xfrm>
            <a:off x="311700" y="1152475"/>
            <a:ext cx="4488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Fill bottles with varying levels of water and blow over the open top - using a straw helps your direct the air more precisely.</a:t>
            </a:r>
            <a:endParaRPr/>
          </a:p>
          <a:p>
            <a:pPr marL="0" lvl="0" indent="0" algn="l" rtl="0">
              <a:spcBef>
                <a:spcPts val="1600"/>
              </a:spcBef>
              <a:spcAft>
                <a:spcPts val="0"/>
              </a:spcAft>
              <a:buNone/>
            </a:pPr>
            <a:r>
              <a:rPr lang="en"/>
              <a:t>Experiment with different volumes of water.</a:t>
            </a:r>
            <a:endParaRPr/>
          </a:p>
          <a:p>
            <a:pPr marL="0" lvl="0" indent="0" algn="l" rtl="0">
              <a:spcBef>
                <a:spcPts val="1600"/>
              </a:spcBef>
              <a:spcAft>
                <a:spcPts val="0"/>
              </a:spcAft>
              <a:buNone/>
            </a:pPr>
            <a:r>
              <a:rPr lang="en"/>
              <a:t>Combine with audio scope to ‘see’ the sound wave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09" name="Google Shape;109;p21"/>
          <p:cNvPicPr preferRelativeResize="0"/>
          <p:nvPr/>
        </p:nvPicPr>
        <p:blipFill rotWithShape="1">
          <a:blip r:embed="rId3">
            <a:alphaModFix/>
          </a:blip>
          <a:srcRect l="3410" r="28515" b="45208"/>
          <a:stretch/>
        </p:blipFill>
        <p:spPr>
          <a:xfrm>
            <a:off x="4800600" y="55800"/>
            <a:ext cx="4231700" cy="19158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Measuring sound volume</a:t>
            </a:r>
            <a:endParaRPr/>
          </a:p>
        </p:txBody>
      </p:sp>
      <p:sp>
        <p:nvSpPr>
          <p:cNvPr id="115" name="Google Shape;115;p22"/>
          <p:cNvSpPr txBox="1">
            <a:spLocks noGrp="1"/>
          </p:cNvSpPr>
          <p:nvPr>
            <p:ph type="body" idx="1"/>
          </p:nvPr>
        </p:nvSpPr>
        <p:spPr>
          <a:xfrm>
            <a:off x="311700" y="1152475"/>
            <a:ext cx="4591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loudness or volume of sound is measured in decibels. There are free apps on Google and Apple stores. </a:t>
            </a:r>
            <a:endParaRPr/>
          </a:p>
          <a:p>
            <a:pPr marL="0" lvl="0" indent="0" algn="l" rtl="0">
              <a:spcBef>
                <a:spcPts val="1600"/>
              </a:spcBef>
              <a:spcAft>
                <a:spcPts val="0"/>
              </a:spcAft>
              <a:buNone/>
            </a:pPr>
            <a:r>
              <a:rPr lang="en"/>
              <a:t>Students could investigate volume, measuring how loud different sounds are before ranking them in order.</a:t>
            </a:r>
            <a:endParaRPr/>
          </a:p>
          <a:p>
            <a:pPr marL="0" lvl="0" indent="0" algn="l" rtl="0">
              <a:spcBef>
                <a:spcPts val="1600"/>
              </a:spcBef>
              <a:spcAft>
                <a:spcPts val="1600"/>
              </a:spcAft>
              <a:buNone/>
            </a:pPr>
            <a:r>
              <a:rPr lang="en"/>
              <a:t>How would you ensure a fair test?</a:t>
            </a:r>
            <a:endParaRPr/>
          </a:p>
        </p:txBody>
      </p:sp>
      <p:pic>
        <p:nvPicPr>
          <p:cNvPr id="116" name="Google Shape;116;p22"/>
          <p:cNvPicPr preferRelativeResize="0"/>
          <p:nvPr/>
        </p:nvPicPr>
        <p:blipFill rotWithShape="1">
          <a:blip r:embed="rId3">
            <a:alphaModFix/>
          </a:blip>
          <a:srcRect l="18487"/>
          <a:stretch/>
        </p:blipFill>
        <p:spPr>
          <a:xfrm>
            <a:off x="5783475" y="1170125"/>
            <a:ext cx="3208123" cy="2329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1"/>
          </a:xfrm>
        </p:spPr>
        <p:txBody>
          <a:bodyPr>
            <a:normAutofit/>
          </a:bodyPr>
          <a:lstStyle/>
          <a:p>
            <a:pPr algn="l"/>
            <a:r>
              <a:rPr lang="en-US" sz="3400" dirty="0"/>
              <a:t> </a:t>
            </a:r>
            <a:r>
              <a:rPr lang="en-US" sz="3400" dirty="0"/>
              <a:t> </a:t>
            </a:r>
            <a:r>
              <a:rPr lang="en-US" sz="3400" b="1" dirty="0">
                <a:solidFill>
                  <a:srgbClr val="0092D2"/>
                </a:solidFill>
              </a:rPr>
              <a:t>Science Week Student Challenge</a:t>
            </a:r>
            <a:endParaRPr lang="en-US" sz="3400" b="1" dirty="0">
              <a:solidFill>
                <a:srgbClr val="0092D2"/>
              </a:solidFill>
            </a:endParaRPr>
          </a:p>
        </p:txBody>
      </p:sp>
      <p:sp>
        <p:nvSpPr>
          <p:cNvPr id="2" name="Content Placeholder 1"/>
          <p:cNvSpPr>
            <a:spLocks noGrp="1"/>
          </p:cNvSpPr>
          <p:nvPr>
            <p:ph idx="1"/>
          </p:nvPr>
        </p:nvSpPr>
        <p:spPr>
          <a:xfrm>
            <a:off x="457200" y="1063229"/>
            <a:ext cx="8229600" cy="3531395"/>
          </a:xfrm>
        </p:spPr>
        <p:txBody>
          <a:bodyPr>
            <a:normAutofit lnSpcReduction="10000"/>
          </a:bodyPr>
          <a:lstStyle/>
          <a:p>
            <a:r>
              <a:rPr lang="en-US" sz="3400" dirty="0"/>
              <a:t>M</a:t>
            </a:r>
            <a:r>
              <a:rPr lang="en-US" sz="3400" dirty="0"/>
              <a:t>ake a </a:t>
            </a:r>
            <a:r>
              <a:rPr lang="en-US" sz="3400" dirty="0"/>
              <a:t>musical </a:t>
            </a:r>
            <a:r>
              <a:rPr lang="en-US" sz="3400" dirty="0"/>
              <a:t>instrument </a:t>
            </a:r>
            <a:r>
              <a:rPr lang="en-US" sz="3400" dirty="0"/>
              <a:t>using recyclable materials </a:t>
            </a:r>
            <a:r>
              <a:rPr lang="en-US" sz="3400" dirty="0"/>
              <a:t>that is able to </a:t>
            </a:r>
            <a:r>
              <a:rPr lang="en-US" sz="3400" dirty="0"/>
              <a:t>change pitch as well as volume</a:t>
            </a:r>
            <a:r>
              <a:rPr lang="en-US" sz="3400" dirty="0"/>
              <a:t>.</a:t>
            </a:r>
            <a:r>
              <a:rPr lang="en-US" sz="3400" dirty="0"/>
              <a:t> </a:t>
            </a:r>
            <a:r>
              <a:rPr lang="en-US" sz="3400" dirty="0"/>
              <a:t>Make </a:t>
            </a:r>
            <a:r>
              <a:rPr lang="en-US" sz="3400" dirty="0"/>
              <a:t>a </a:t>
            </a:r>
            <a:r>
              <a:rPr lang="en-US" sz="3400" dirty="0"/>
              <a:t>video </a:t>
            </a:r>
            <a:r>
              <a:rPr lang="en-US" sz="3400" dirty="0"/>
              <a:t>and </a:t>
            </a:r>
            <a:r>
              <a:rPr lang="en-US" sz="3400" dirty="0"/>
              <a:t>share </a:t>
            </a:r>
            <a:r>
              <a:rPr lang="en-US" sz="3400" dirty="0"/>
              <a:t>with </a:t>
            </a:r>
            <a:r>
              <a:rPr lang="en-US" sz="3400" dirty="0"/>
              <a:t>NZASE</a:t>
            </a:r>
            <a:endParaRPr lang="en-NZ" sz="3400" dirty="0"/>
          </a:p>
          <a:p>
            <a:r>
              <a:rPr lang="en-NZ" sz="3400" dirty="0"/>
              <a:t>Lots of ideas, examples and links </a:t>
            </a:r>
            <a:r>
              <a:rPr lang="en-NZ" sz="3400" dirty="0">
                <a:hlinkClick r:id="rId3"/>
              </a:rPr>
              <a:t>https://nzapse.nzase.org.nz/psw2020/ </a:t>
            </a:r>
            <a:endParaRPr lang="en-NZ" sz="3400" dirty="0"/>
          </a:p>
          <a:p>
            <a:endParaRPr lang="en-NZ" sz="3400" dirty="0"/>
          </a:p>
          <a:p>
            <a:endParaRPr lang="en-NZ" dirty="0"/>
          </a:p>
        </p:txBody>
      </p:sp>
    </p:spTree>
    <p:extLst>
      <p:ext uri="{BB962C8B-B14F-4D97-AF65-F5344CB8AC3E}">
        <p14:creationId xmlns:p14="http://schemas.microsoft.com/office/powerpoint/2010/main" val="1096700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171"/>
            <a:ext cx="8229600" cy="451641"/>
          </a:xfrm>
        </p:spPr>
        <p:txBody>
          <a:bodyPr>
            <a:noAutofit/>
          </a:bodyPr>
          <a:lstStyle/>
          <a:p>
            <a:r>
              <a:rPr lang="en-US" sz="2400" dirty="0"/>
              <a:t>SCIENCE OF SOUND-  Concept Overview</a:t>
            </a:r>
            <a:endParaRPr lang="en-NZ"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9139124"/>
              </p:ext>
            </p:extLst>
          </p:nvPr>
        </p:nvGraphicFramePr>
        <p:xfrm>
          <a:off x="457200" y="597309"/>
          <a:ext cx="8229600" cy="3895452"/>
        </p:xfrm>
        <a:graphic>
          <a:graphicData uri="http://schemas.openxmlformats.org/drawingml/2006/table">
            <a:tbl>
              <a:tblPr firstRow="1" bandRow="1">
                <a:tableStyleId>{5C22544A-7EE6-4342-B048-85BDC9FD1C3A}</a:tableStyleId>
              </a:tblPr>
              <a:tblGrid>
                <a:gridCol w="2743200"/>
                <a:gridCol w="2743200"/>
                <a:gridCol w="2743200"/>
              </a:tblGrid>
              <a:tr h="529362">
                <a:tc>
                  <a:txBody>
                    <a:bodyPr/>
                    <a:lstStyle/>
                    <a:p>
                      <a:r>
                        <a:rPr lang="en-US" sz="1100" dirty="0" smtClean="0"/>
                        <a:t>BIG IDEA – sound is a form of energy that</a:t>
                      </a:r>
                      <a:r>
                        <a:rPr lang="en-US" sz="1100" baseline="0" dirty="0" smtClean="0"/>
                        <a:t> can be transferred or transformed into other types of energy</a:t>
                      </a:r>
                      <a:endParaRPr lang="en-NZ" sz="1100" dirty="0"/>
                    </a:p>
                  </a:txBody>
                  <a:tcPr marL="84406" marR="84406" marT="34290" marB="34290"/>
                </a:tc>
                <a:tc>
                  <a:txBody>
                    <a:bodyPr/>
                    <a:lstStyle/>
                    <a:p>
                      <a:r>
                        <a:rPr lang="en-US" sz="1100" dirty="0" smtClean="0"/>
                        <a:t>BIG IDEA – properties of sound related to the manner in which sound waves travel through a substance</a:t>
                      </a:r>
                      <a:endParaRPr lang="en-NZ" sz="1100" dirty="0"/>
                    </a:p>
                  </a:txBody>
                  <a:tcPr marL="84406" marR="84406" marT="34290" marB="34290"/>
                </a:tc>
                <a:tc>
                  <a:txBody>
                    <a:bodyPr/>
                    <a:lstStyle/>
                    <a:p>
                      <a:r>
                        <a:rPr lang="en-US" sz="1100" dirty="0" smtClean="0"/>
                        <a:t>BIG IDEA- properties of musical instruments are related</a:t>
                      </a:r>
                      <a:r>
                        <a:rPr lang="en-US" sz="1100" baseline="0" dirty="0" smtClean="0"/>
                        <a:t> to manner in which they generate sound waves</a:t>
                      </a:r>
                      <a:endParaRPr lang="en-NZ" sz="1100" dirty="0"/>
                    </a:p>
                  </a:txBody>
                  <a:tcPr marL="84406" marR="84406" marT="34290" marB="34290"/>
                </a:tc>
              </a:tr>
              <a:tr h="610688">
                <a:tc>
                  <a:txBody>
                    <a:bodyPr/>
                    <a:lstStyle/>
                    <a:p>
                      <a:r>
                        <a:rPr lang="en-US" sz="1100" dirty="0" smtClean="0">
                          <a:solidFill>
                            <a:schemeClr val="tx1"/>
                          </a:solidFill>
                        </a:rPr>
                        <a:t>If a sound carries large amounts of energy, hearing can be damaged</a:t>
                      </a:r>
                      <a:endParaRPr lang="en-NZ" sz="1100" dirty="0">
                        <a:solidFill>
                          <a:schemeClr val="tx1"/>
                        </a:solidFill>
                      </a:endParaRPr>
                    </a:p>
                  </a:txBody>
                  <a:tcPr marL="84406" marR="84406" marT="34290" marB="34290"/>
                </a:tc>
                <a:tc>
                  <a:txBody>
                    <a:bodyPr/>
                    <a:lstStyle/>
                    <a:p>
                      <a:r>
                        <a:rPr lang="en-US" sz="1100" dirty="0" smtClean="0">
                          <a:solidFill>
                            <a:schemeClr val="tx1"/>
                          </a:solidFill>
                        </a:rPr>
                        <a:t>Sounds change as they move from one substance to another e.g. air to water</a:t>
                      </a:r>
                      <a:endParaRPr lang="en-NZ" sz="1100" dirty="0">
                        <a:solidFill>
                          <a:schemeClr val="tx1"/>
                        </a:solidFill>
                      </a:endParaRPr>
                    </a:p>
                  </a:txBody>
                  <a:tcPr marL="84406" marR="84406" marT="34290" marB="34290"/>
                </a:tc>
                <a:tc>
                  <a:txBody>
                    <a:bodyPr/>
                    <a:lstStyle/>
                    <a:p>
                      <a:r>
                        <a:rPr lang="en-US" sz="1100" dirty="0" smtClean="0">
                          <a:solidFill>
                            <a:schemeClr val="tx1"/>
                          </a:solidFill>
                        </a:rPr>
                        <a:t>Materials used in musical instruments chosen for their properties of vibration</a:t>
                      </a:r>
                      <a:endParaRPr lang="en-NZ" sz="1100" dirty="0">
                        <a:solidFill>
                          <a:schemeClr val="tx1"/>
                        </a:solidFill>
                      </a:endParaRPr>
                    </a:p>
                  </a:txBody>
                  <a:tcPr marL="84406" marR="84406" marT="34290" marB="34290"/>
                </a:tc>
              </a:tr>
              <a:tr h="548640">
                <a:tc>
                  <a:txBody>
                    <a:bodyPr/>
                    <a:lstStyle/>
                    <a:p>
                      <a:r>
                        <a:rPr lang="en-US" sz="1100" dirty="0" smtClean="0">
                          <a:solidFill>
                            <a:schemeClr val="tx1"/>
                          </a:solidFill>
                        </a:rPr>
                        <a:t>Sound energy is transferred to the substance it travels through, producing vibration</a:t>
                      </a:r>
                      <a:endParaRPr lang="en-NZ" sz="1100" dirty="0">
                        <a:solidFill>
                          <a:schemeClr val="tx1"/>
                        </a:solidFill>
                      </a:endParaRPr>
                    </a:p>
                  </a:txBody>
                  <a:tcPr marL="84406" marR="84406" marT="34290" marB="34290"/>
                </a:tc>
                <a:tc>
                  <a:txBody>
                    <a:bodyPr/>
                    <a:lstStyle/>
                    <a:p>
                      <a:r>
                        <a:rPr lang="en-US" sz="1100" dirty="0" smtClean="0">
                          <a:solidFill>
                            <a:schemeClr val="tx1"/>
                          </a:solidFill>
                        </a:rPr>
                        <a:t>When air vibrates, loudness and pitch of sound depend on size and</a:t>
                      </a:r>
                      <a:r>
                        <a:rPr lang="en-US" sz="1100" baseline="0" dirty="0" smtClean="0">
                          <a:solidFill>
                            <a:schemeClr val="tx1"/>
                          </a:solidFill>
                        </a:rPr>
                        <a:t> shape of air space</a:t>
                      </a:r>
                      <a:endParaRPr lang="en-NZ" sz="1100" dirty="0">
                        <a:solidFill>
                          <a:schemeClr val="tx1"/>
                        </a:solidFill>
                      </a:endParaRPr>
                    </a:p>
                  </a:txBody>
                  <a:tcPr marL="84406" marR="84406" marT="34290" marB="34290"/>
                </a:tc>
                <a:tc>
                  <a:txBody>
                    <a:bodyPr/>
                    <a:lstStyle/>
                    <a:p>
                      <a:r>
                        <a:rPr lang="en-US" sz="1100" dirty="0" smtClean="0">
                          <a:solidFill>
                            <a:schemeClr val="tx1"/>
                          </a:solidFill>
                        </a:rPr>
                        <a:t>Musical instruments must make the air vibrate before we can hear the music</a:t>
                      </a:r>
                      <a:endParaRPr lang="en-NZ" sz="1100" dirty="0">
                        <a:solidFill>
                          <a:schemeClr val="tx1"/>
                        </a:solidFill>
                      </a:endParaRPr>
                    </a:p>
                  </a:txBody>
                  <a:tcPr marL="84406" marR="84406" marT="34290" marB="34290"/>
                </a:tc>
              </a:tr>
              <a:tr h="708660">
                <a:tc>
                  <a:txBody>
                    <a:bodyPr/>
                    <a:lstStyle/>
                    <a:p>
                      <a:r>
                        <a:rPr lang="en-US" sz="1100" dirty="0" smtClean="0">
                          <a:solidFill>
                            <a:schemeClr val="tx1"/>
                          </a:solidFill>
                        </a:rPr>
                        <a:t>We hear</a:t>
                      </a:r>
                      <a:r>
                        <a:rPr lang="en-US" sz="1100" baseline="0" dirty="0" smtClean="0">
                          <a:solidFill>
                            <a:schemeClr val="tx1"/>
                          </a:solidFill>
                        </a:rPr>
                        <a:t> when sound energy reaches ears, can travel thru solids, liquids and gases</a:t>
                      </a:r>
                      <a:endParaRPr lang="en-NZ" sz="1100" dirty="0">
                        <a:solidFill>
                          <a:schemeClr val="tx1"/>
                        </a:solidFill>
                      </a:endParaRPr>
                    </a:p>
                  </a:txBody>
                  <a:tcPr marL="84406" marR="84406" marT="34290" marB="34290"/>
                </a:tc>
                <a:tc>
                  <a:txBody>
                    <a:bodyPr/>
                    <a:lstStyle/>
                    <a:p>
                      <a:r>
                        <a:rPr lang="en-US" sz="1100" dirty="0" smtClean="0">
                          <a:solidFill>
                            <a:schemeClr val="tx1"/>
                          </a:solidFill>
                        </a:rPr>
                        <a:t>The higher the frequency of the vibration, the higher the pitch of the sound</a:t>
                      </a:r>
                      <a:endParaRPr lang="en-NZ" sz="1100" dirty="0">
                        <a:solidFill>
                          <a:schemeClr val="tx1"/>
                        </a:solidFill>
                      </a:endParaRPr>
                    </a:p>
                  </a:txBody>
                  <a:tcPr marL="84406" marR="84406" marT="34290" marB="34290"/>
                </a:tc>
                <a:tc>
                  <a:txBody>
                    <a:bodyPr/>
                    <a:lstStyle/>
                    <a:p>
                      <a:r>
                        <a:rPr lang="en-US" sz="1100" dirty="0" smtClean="0">
                          <a:solidFill>
                            <a:schemeClr val="tx1"/>
                          </a:solidFill>
                        </a:rPr>
                        <a:t>Sound from musical </a:t>
                      </a:r>
                      <a:r>
                        <a:rPr lang="en-US" sz="1100" dirty="0" err="1" smtClean="0">
                          <a:solidFill>
                            <a:schemeClr val="tx1"/>
                          </a:solidFill>
                        </a:rPr>
                        <a:t>instrum</a:t>
                      </a:r>
                      <a:r>
                        <a:rPr lang="en-US" sz="1100" dirty="0" smtClean="0">
                          <a:solidFill>
                            <a:schemeClr val="tx1"/>
                          </a:solidFill>
                        </a:rPr>
                        <a:t>. varies in pitch according to length,</a:t>
                      </a:r>
                      <a:r>
                        <a:rPr lang="en-US" sz="1100" baseline="0" dirty="0" smtClean="0">
                          <a:solidFill>
                            <a:schemeClr val="tx1"/>
                          </a:solidFill>
                        </a:rPr>
                        <a:t> </a:t>
                      </a:r>
                      <a:r>
                        <a:rPr lang="en-US" sz="1100" dirty="0" smtClean="0">
                          <a:solidFill>
                            <a:schemeClr val="tx1"/>
                          </a:solidFill>
                        </a:rPr>
                        <a:t>tension, thickness of vibrating material</a:t>
                      </a:r>
                      <a:endParaRPr lang="en-NZ" sz="1100" dirty="0">
                        <a:solidFill>
                          <a:schemeClr val="tx1"/>
                        </a:solidFill>
                      </a:endParaRPr>
                    </a:p>
                  </a:txBody>
                  <a:tcPr marL="84406" marR="84406" marT="34290" marB="34290"/>
                </a:tc>
              </a:tr>
              <a:tr h="625384">
                <a:tc>
                  <a:txBody>
                    <a:bodyPr/>
                    <a:lstStyle/>
                    <a:p>
                      <a:r>
                        <a:rPr lang="en-US" sz="1100" dirty="0" smtClean="0">
                          <a:solidFill>
                            <a:srgbClr val="FF0000"/>
                          </a:solidFill>
                        </a:rPr>
                        <a:t>The</a:t>
                      </a:r>
                      <a:r>
                        <a:rPr lang="en-US" sz="1100" baseline="0" dirty="0" smtClean="0">
                          <a:solidFill>
                            <a:srgbClr val="FF0000"/>
                          </a:solidFill>
                        </a:rPr>
                        <a:t> l</a:t>
                      </a:r>
                      <a:r>
                        <a:rPr lang="en-US" sz="1100" dirty="0" smtClean="0">
                          <a:solidFill>
                            <a:srgbClr val="FF0000"/>
                          </a:solidFill>
                        </a:rPr>
                        <a:t>arger the vibration, the</a:t>
                      </a:r>
                      <a:r>
                        <a:rPr lang="en-US" sz="1100" baseline="0" dirty="0" smtClean="0">
                          <a:solidFill>
                            <a:srgbClr val="FF0000"/>
                          </a:solidFill>
                        </a:rPr>
                        <a:t> </a:t>
                      </a:r>
                      <a:r>
                        <a:rPr lang="en-US" sz="1100" dirty="0" smtClean="0">
                          <a:solidFill>
                            <a:srgbClr val="FF0000"/>
                          </a:solidFill>
                        </a:rPr>
                        <a:t>louder the sound</a:t>
                      </a:r>
                      <a:endParaRPr lang="en-NZ" sz="1100" dirty="0">
                        <a:solidFill>
                          <a:srgbClr val="FF0000"/>
                        </a:solidFill>
                      </a:endParaRPr>
                    </a:p>
                  </a:txBody>
                  <a:tcPr marL="84406" marR="84406" marT="34290" marB="34290"/>
                </a:tc>
                <a:tc>
                  <a:txBody>
                    <a:bodyPr/>
                    <a:lstStyle/>
                    <a:p>
                      <a:r>
                        <a:rPr lang="en-US" sz="1100" dirty="0" smtClean="0">
                          <a:solidFill>
                            <a:srgbClr val="FF0000"/>
                          </a:solidFill>
                        </a:rPr>
                        <a:t>Sound travels as a wave, producing vibration</a:t>
                      </a:r>
                      <a:endParaRPr lang="en-NZ" sz="1100" dirty="0">
                        <a:solidFill>
                          <a:srgbClr val="FF0000"/>
                        </a:solidFill>
                      </a:endParaRPr>
                    </a:p>
                  </a:txBody>
                  <a:tcPr marL="84406" marR="84406" marT="34290" marB="34290"/>
                </a:tc>
                <a:tc>
                  <a:txBody>
                    <a:bodyPr/>
                    <a:lstStyle/>
                    <a:p>
                      <a:r>
                        <a:rPr lang="en-US" sz="1100" dirty="0" smtClean="0">
                          <a:solidFill>
                            <a:srgbClr val="FF0000"/>
                          </a:solidFill>
                        </a:rPr>
                        <a:t>Musical instruments all make vibrations and have features to make different sounds </a:t>
                      </a:r>
                      <a:endParaRPr lang="en-NZ" sz="1100" dirty="0">
                        <a:solidFill>
                          <a:srgbClr val="FF0000"/>
                        </a:solidFill>
                      </a:endParaRPr>
                    </a:p>
                  </a:txBody>
                  <a:tcPr marL="84406" marR="84406" marT="34290" marB="34290"/>
                </a:tc>
              </a:tr>
              <a:tr h="388620">
                <a:tc>
                  <a:txBody>
                    <a:bodyPr/>
                    <a:lstStyle/>
                    <a:p>
                      <a:r>
                        <a:rPr lang="en-US" sz="1100" dirty="0" smtClean="0">
                          <a:solidFill>
                            <a:srgbClr val="FF0000"/>
                          </a:solidFill>
                        </a:rPr>
                        <a:t>For sounds to be produced, something needs to move</a:t>
                      </a:r>
                      <a:endParaRPr lang="en-NZ" sz="1100" dirty="0">
                        <a:solidFill>
                          <a:srgbClr val="FF0000"/>
                        </a:solidFill>
                      </a:endParaRPr>
                    </a:p>
                  </a:txBody>
                  <a:tcPr marL="84406" marR="84406" marT="34290" marB="34290"/>
                </a:tc>
                <a:tc>
                  <a:txBody>
                    <a:bodyPr/>
                    <a:lstStyle/>
                    <a:p>
                      <a:r>
                        <a:rPr lang="en-US" sz="1100" dirty="0" smtClean="0">
                          <a:solidFill>
                            <a:srgbClr val="FF0000"/>
                          </a:solidFill>
                        </a:rPr>
                        <a:t>Harder we strike/blow/pluck– louder the sound</a:t>
                      </a:r>
                      <a:endParaRPr lang="en-NZ" sz="1100" dirty="0">
                        <a:solidFill>
                          <a:srgbClr val="FF0000"/>
                        </a:solidFill>
                      </a:endParaRPr>
                    </a:p>
                  </a:txBody>
                  <a:tcPr marL="84406" marR="84406" marT="34290" marB="34290"/>
                </a:tc>
                <a:tc>
                  <a:txBody>
                    <a:bodyPr/>
                    <a:lstStyle/>
                    <a:p>
                      <a:r>
                        <a:rPr lang="en-US" sz="1100" dirty="0" smtClean="0">
                          <a:solidFill>
                            <a:srgbClr val="FF0000"/>
                          </a:solidFill>
                        </a:rPr>
                        <a:t>We make sounds by striking/blowing/plucking</a:t>
                      </a:r>
                      <a:endParaRPr lang="en-NZ" sz="1100" dirty="0">
                        <a:solidFill>
                          <a:srgbClr val="FF0000"/>
                        </a:solidFill>
                      </a:endParaRPr>
                    </a:p>
                  </a:txBody>
                  <a:tcPr marL="84406" marR="84406" marT="34290" marB="34290"/>
                </a:tc>
              </a:tr>
              <a:tr h="388620">
                <a:tc>
                  <a:txBody>
                    <a:bodyPr/>
                    <a:lstStyle/>
                    <a:p>
                      <a:r>
                        <a:rPr lang="en-US" sz="1100" dirty="0" smtClean="0">
                          <a:solidFill>
                            <a:srgbClr val="FF0000"/>
                          </a:solidFill>
                        </a:rPr>
                        <a:t>Our ears can hear difference in sounds</a:t>
                      </a:r>
                      <a:endParaRPr lang="en-NZ" sz="1100" dirty="0">
                        <a:solidFill>
                          <a:srgbClr val="FF0000"/>
                        </a:solidFill>
                      </a:endParaRPr>
                    </a:p>
                  </a:txBody>
                  <a:tcPr marL="84406" marR="84406" marT="34290" marB="34290"/>
                </a:tc>
                <a:tc>
                  <a:txBody>
                    <a:bodyPr/>
                    <a:lstStyle/>
                    <a:p>
                      <a:r>
                        <a:rPr lang="en-US" sz="1100" dirty="0" smtClean="0">
                          <a:solidFill>
                            <a:srgbClr val="FF0000"/>
                          </a:solidFill>
                        </a:rPr>
                        <a:t>Sounds can be louder or softer, higher or lower</a:t>
                      </a:r>
                      <a:endParaRPr lang="en-NZ" sz="1100" dirty="0">
                        <a:solidFill>
                          <a:srgbClr val="FF0000"/>
                        </a:solidFill>
                      </a:endParaRPr>
                    </a:p>
                  </a:txBody>
                  <a:tcPr marL="84406" marR="84406" marT="34290" marB="34290"/>
                </a:tc>
                <a:tc>
                  <a:txBody>
                    <a:bodyPr/>
                    <a:lstStyle/>
                    <a:p>
                      <a:r>
                        <a:rPr lang="en-US" sz="1100" dirty="0" smtClean="0">
                          <a:solidFill>
                            <a:srgbClr val="FF0000"/>
                          </a:solidFill>
                        </a:rPr>
                        <a:t>Sounds that we like can be combined to make music</a:t>
                      </a:r>
                      <a:endParaRPr lang="en-NZ" sz="1100" dirty="0">
                        <a:solidFill>
                          <a:srgbClr val="FF0000"/>
                        </a:solidFill>
                      </a:endParaRPr>
                    </a:p>
                  </a:txBody>
                  <a:tcPr marL="84406" marR="84406" marT="34290" marB="34290"/>
                </a:tc>
              </a:tr>
            </a:tbl>
          </a:graphicData>
        </a:graphic>
      </p:graphicFrame>
      <p:sp>
        <p:nvSpPr>
          <p:cNvPr id="3" name="Rectangle 2"/>
          <p:cNvSpPr/>
          <p:nvPr/>
        </p:nvSpPr>
        <p:spPr>
          <a:xfrm>
            <a:off x="4462354" y="2433251"/>
            <a:ext cx="207066" cy="294131"/>
          </a:xfrm>
          <a:prstGeom prst="rect">
            <a:avLst/>
          </a:prstGeom>
        </p:spPr>
        <p:txBody>
          <a:bodyPr wrap="none" lIns="77925" tIns="38963" rIns="77925" bIns="38963">
            <a:spAutoFit/>
          </a:bodyPr>
          <a:lstStyle/>
          <a:p>
            <a:r>
              <a:rPr lang="en-NZ" dirty="0"/>
              <a:t> </a:t>
            </a:r>
          </a:p>
        </p:txBody>
      </p:sp>
      <p:sp>
        <p:nvSpPr>
          <p:cNvPr id="5" name="Rectangle 4"/>
          <p:cNvSpPr/>
          <p:nvPr/>
        </p:nvSpPr>
        <p:spPr>
          <a:xfrm>
            <a:off x="4462354" y="2433251"/>
            <a:ext cx="207066" cy="294131"/>
          </a:xfrm>
          <a:prstGeom prst="rect">
            <a:avLst/>
          </a:prstGeom>
        </p:spPr>
        <p:txBody>
          <a:bodyPr wrap="none" lIns="77925" tIns="38963" rIns="77925" bIns="38963">
            <a:spAutoFit/>
          </a:bodyPr>
          <a:lstStyle/>
          <a:p>
            <a:r>
              <a:rPr lang="en-NZ" dirty="0"/>
              <a:t> </a:t>
            </a:r>
          </a:p>
        </p:txBody>
      </p:sp>
    </p:spTree>
    <p:extLst>
      <p:ext uri="{BB962C8B-B14F-4D97-AF65-F5344CB8AC3E}">
        <p14:creationId xmlns:p14="http://schemas.microsoft.com/office/powerpoint/2010/main" val="1381453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normAutofit/>
          </a:bodyPr>
          <a:lstStyle/>
          <a:p>
            <a:pPr algn="l"/>
            <a:r>
              <a:rPr lang="en-US" sz="3400" b="1" dirty="0">
                <a:solidFill>
                  <a:srgbClr val="0092D2"/>
                </a:solidFill>
              </a:rPr>
              <a:t>Simple Demonstrations</a:t>
            </a:r>
            <a:endParaRPr lang="en-US" sz="3400" b="1" dirty="0">
              <a:solidFill>
                <a:srgbClr val="0092D2"/>
              </a:solidFill>
            </a:endParaRPr>
          </a:p>
        </p:txBody>
      </p:sp>
      <p:sp>
        <p:nvSpPr>
          <p:cNvPr id="2" name="Content Placeholder 1"/>
          <p:cNvSpPr>
            <a:spLocks noGrp="1"/>
          </p:cNvSpPr>
          <p:nvPr>
            <p:ph idx="1"/>
          </p:nvPr>
        </p:nvSpPr>
        <p:spPr/>
        <p:txBody>
          <a:bodyPr>
            <a:normAutofit fontScale="77500" lnSpcReduction="20000"/>
          </a:bodyPr>
          <a:lstStyle/>
          <a:p>
            <a:r>
              <a:rPr lang="en-US" sz="3400" dirty="0"/>
              <a:t>Vibrating Rulers – something has to move for sound to be produced</a:t>
            </a:r>
          </a:p>
          <a:p>
            <a:r>
              <a:rPr lang="en-US" sz="3400" dirty="0"/>
              <a:t>Slinky Spring – sound travels as a wave</a:t>
            </a:r>
          </a:p>
          <a:p>
            <a:r>
              <a:rPr lang="en-US" sz="3400" dirty="0"/>
              <a:t>Sound Hoses- vibrating air molecules</a:t>
            </a:r>
          </a:p>
          <a:p>
            <a:r>
              <a:rPr lang="en-US" sz="3400" dirty="0"/>
              <a:t>Palm Pipes – vibrating air molecules – different lengths, different notes</a:t>
            </a:r>
          </a:p>
          <a:p>
            <a:r>
              <a:rPr lang="en-US" sz="3400" dirty="0"/>
              <a:t>Sound meter – sound measured in </a:t>
            </a:r>
            <a:r>
              <a:rPr lang="en-US" sz="3400" dirty="0"/>
              <a:t>decibels</a:t>
            </a:r>
          </a:p>
          <a:p>
            <a:r>
              <a:rPr lang="en-US" sz="3400" dirty="0"/>
              <a:t>Oscilloscope – </a:t>
            </a:r>
            <a:r>
              <a:rPr lang="en-US" sz="3400" dirty="0" smtClean="0"/>
              <a:t>visualizes </a:t>
            </a:r>
            <a:r>
              <a:rPr lang="en-US" sz="3400" dirty="0"/>
              <a:t>sound waves</a:t>
            </a:r>
            <a:endParaRPr lang="en-US" sz="3400" dirty="0"/>
          </a:p>
          <a:p>
            <a:pPr marL="0" indent="0">
              <a:buNone/>
            </a:pPr>
            <a:r>
              <a:rPr lang="en-US" dirty="0" smtClean="0"/>
              <a:t> </a:t>
            </a:r>
            <a:endParaRPr lang="en-NZ" dirty="0" smtClean="0"/>
          </a:p>
          <a:p>
            <a:pPr marL="0" indent="0">
              <a:buNone/>
            </a:pPr>
            <a:endParaRPr lang="en-NZ" sz="3400" dirty="0"/>
          </a:p>
        </p:txBody>
      </p:sp>
    </p:spTree>
    <p:extLst>
      <p:ext uri="{BB962C8B-B14F-4D97-AF65-F5344CB8AC3E}">
        <p14:creationId xmlns:p14="http://schemas.microsoft.com/office/powerpoint/2010/main" val="3193193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Sugar crystal - sound is a vibration </a:t>
            </a:r>
            <a:endParaRPr/>
          </a:p>
        </p:txBody>
      </p:sp>
      <p:sp>
        <p:nvSpPr>
          <p:cNvPr id="61" name="Google Shape;61;p14"/>
          <p:cNvSpPr txBox="1">
            <a:spLocks noGrp="1"/>
          </p:cNvSpPr>
          <p:nvPr>
            <p:ph type="body" idx="1"/>
          </p:nvPr>
        </p:nvSpPr>
        <p:spPr>
          <a:xfrm>
            <a:off x="311700" y="1117925"/>
            <a:ext cx="3984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Stretch cling film tightly over a bowl. Sprinkle some sugar or salt crystals on top of the cling film.</a:t>
            </a:r>
            <a:endParaRPr/>
          </a:p>
          <a:p>
            <a:pPr marL="0" lvl="0" indent="0" algn="l" rtl="0">
              <a:spcBef>
                <a:spcPts val="1600"/>
              </a:spcBef>
              <a:spcAft>
                <a:spcPts val="0"/>
              </a:spcAft>
              <a:buNone/>
            </a:pPr>
            <a:r>
              <a:rPr lang="en"/>
              <a:t>Put your mouth close to the crystals and speak, whistle, or sing. </a:t>
            </a:r>
            <a:endParaRPr/>
          </a:p>
          <a:p>
            <a:pPr marL="0" lvl="0" indent="0" algn="l" rtl="0">
              <a:spcBef>
                <a:spcPts val="1600"/>
              </a:spcBef>
              <a:spcAft>
                <a:spcPts val="0"/>
              </a:spcAft>
              <a:buNone/>
            </a:pPr>
            <a:r>
              <a:rPr lang="en"/>
              <a:t>What do you see happening?</a:t>
            </a:r>
            <a:endParaRPr/>
          </a:p>
          <a:p>
            <a:pPr marL="0" lvl="0" indent="0" algn="l" rtl="0">
              <a:spcBef>
                <a:spcPts val="1600"/>
              </a:spcBef>
              <a:spcAft>
                <a:spcPts val="1600"/>
              </a:spcAft>
              <a:buNone/>
            </a:pPr>
            <a:r>
              <a:rPr lang="en"/>
              <a:t>What happens if you are louder?</a:t>
            </a:r>
            <a:endParaRPr/>
          </a:p>
        </p:txBody>
      </p:sp>
      <p:pic>
        <p:nvPicPr>
          <p:cNvPr id="62" name="Google Shape;62;p14"/>
          <p:cNvPicPr preferRelativeResize="0"/>
          <p:nvPr/>
        </p:nvPicPr>
        <p:blipFill>
          <a:blip r:embed="rId3">
            <a:alphaModFix/>
          </a:blip>
          <a:stretch>
            <a:fillRect/>
          </a:stretch>
        </p:blipFill>
        <p:spPr>
          <a:xfrm>
            <a:off x="4421999" y="1152475"/>
            <a:ext cx="4463101" cy="33473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23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make vibrations, and hence sound, in a variety of ways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normAutofit/>
          </a:bodyPr>
          <a:lstStyle/>
          <a:p>
            <a:pPr algn="l"/>
            <a:r>
              <a:rPr lang="en-US" sz="3400" b="1" dirty="0">
                <a:solidFill>
                  <a:srgbClr val="0092D2"/>
                </a:solidFill>
              </a:rPr>
              <a:t>Screaming Balloon</a:t>
            </a:r>
            <a:endParaRPr lang="en-US" sz="3400" b="1" dirty="0">
              <a:solidFill>
                <a:srgbClr val="0092D2"/>
              </a:solidFill>
            </a:endParaRPr>
          </a:p>
        </p:txBody>
      </p:sp>
      <p:sp>
        <p:nvSpPr>
          <p:cNvPr id="2" name="Content Placeholder 1"/>
          <p:cNvSpPr>
            <a:spLocks noGrp="1"/>
          </p:cNvSpPr>
          <p:nvPr>
            <p:ph idx="1"/>
          </p:nvPr>
        </p:nvSpPr>
        <p:spPr/>
        <p:txBody>
          <a:bodyPr>
            <a:normAutofit/>
          </a:bodyPr>
          <a:lstStyle/>
          <a:p>
            <a:r>
              <a:rPr lang="en-US" sz="2900" dirty="0"/>
              <a:t>Insert 8mm hex nut inside balloon</a:t>
            </a:r>
          </a:p>
          <a:p>
            <a:r>
              <a:rPr lang="en-US" sz="2900" dirty="0"/>
              <a:t>Blow up and tie off</a:t>
            </a:r>
          </a:p>
          <a:p>
            <a:r>
              <a:rPr lang="en-US" sz="2900" dirty="0"/>
              <a:t>Gently swirl in circle</a:t>
            </a:r>
          </a:p>
          <a:p>
            <a:r>
              <a:rPr lang="en-US" sz="2900" dirty="0"/>
              <a:t>Faster you swirl – </a:t>
            </a:r>
          </a:p>
          <a:p>
            <a:pPr marL="0" indent="0">
              <a:buNone/>
            </a:pPr>
            <a:r>
              <a:rPr lang="en-US" sz="2900" dirty="0"/>
              <a:t>Faster the vibrations -</a:t>
            </a:r>
          </a:p>
          <a:p>
            <a:pPr marL="0" indent="0">
              <a:buNone/>
            </a:pPr>
            <a:r>
              <a:rPr lang="en-US" sz="2900" dirty="0"/>
              <a:t>Higher the pitch</a:t>
            </a:r>
          </a:p>
          <a:p>
            <a:endParaRPr lang="en-NZ" sz="3400" dirty="0"/>
          </a:p>
          <a:p>
            <a:pPr marL="0" indent="0">
              <a:buNone/>
            </a:pPr>
            <a:endParaRPr lang="en-NZ" sz="3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792" y="1718666"/>
            <a:ext cx="3712024" cy="226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605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Straw Kazoos</a:t>
            </a:r>
            <a:endParaRPr/>
          </a:p>
        </p:txBody>
      </p:sp>
      <p:sp>
        <p:nvSpPr>
          <p:cNvPr id="73" name="Google Shape;73;p16"/>
          <p:cNvSpPr txBox="1">
            <a:spLocks noGrp="1"/>
          </p:cNvSpPr>
          <p:nvPr>
            <p:ph type="body" idx="1"/>
          </p:nvPr>
        </p:nvSpPr>
        <p:spPr>
          <a:xfrm>
            <a:off x="311700" y="1152475"/>
            <a:ext cx="417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Flatten one end of a straw. Cut the end to produce an outwards point in a V shape.</a:t>
            </a:r>
            <a:endParaRPr sz="1400"/>
          </a:p>
          <a:p>
            <a:pPr marL="0" lvl="0" indent="0" algn="l" rtl="0">
              <a:spcBef>
                <a:spcPts val="1600"/>
              </a:spcBef>
              <a:spcAft>
                <a:spcPts val="0"/>
              </a:spcAft>
              <a:buNone/>
            </a:pPr>
            <a:r>
              <a:rPr lang="en" sz="1400"/>
              <a:t>Put the pointed end in your mouth and blow through the straw - you may need to move the straw in and out until you find the right spot.</a:t>
            </a:r>
            <a:endParaRPr sz="1400"/>
          </a:p>
          <a:p>
            <a:pPr marL="0" lvl="0" indent="0" algn="l" rtl="0">
              <a:spcBef>
                <a:spcPts val="1600"/>
              </a:spcBef>
              <a:spcAft>
                <a:spcPts val="0"/>
              </a:spcAft>
              <a:buNone/>
            </a:pPr>
            <a:r>
              <a:rPr lang="en" sz="1400"/>
              <a:t>Try blowing through while (carefully) cutting a few centimetres from the end - what do you notice?</a:t>
            </a:r>
            <a:endParaRPr sz="1400"/>
          </a:p>
          <a:p>
            <a:pPr marL="0" lvl="0" indent="0" algn="l" rtl="0">
              <a:spcBef>
                <a:spcPts val="1600"/>
              </a:spcBef>
              <a:spcAft>
                <a:spcPts val="1600"/>
              </a:spcAft>
              <a:buNone/>
            </a:pPr>
            <a:r>
              <a:rPr lang="en" sz="1400"/>
              <a:t>You can also cut small holes in the straw and cover or uncover them with your fingers.</a:t>
            </a:r>
            <a:endParaRPr sz="1400"/>
          </a:p>
        </p:txBody>
      </p:sp>
      <p:pic>
        <p:nvPicPr>
          <p:cNvPr id="74" name="Google Shape;74;p16"/>
          <p:cNvPicPr preferRelativeResize="0"/>
          <p:nvPr/>
        </p:nvPicPr>
        <p:blipFill>
          <a:blip r:embed="rId3">
            <a:alphaModFix/>
          </a:blip>
          <a:stretch>
            <a:fillRect/>
          </a:stretch>
        </p:blipFill>
        <p:spPr>
          <a:xfrm>
            <a:off x="4572007" y="1412907"/>
            <a:ext cx="4112725" cy="2736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DIY Harmonica</a:t>
            </a:r>
            <a:endParaRPr/>
          </a:p>
        </p:txBody>
      </p:sp>
      <p:sp>
        <p:nvSpPr>
          <p:cNvPr id="80" name="Google Shape;80;p17"/>
          <p:cNvSpPr txBox="1">
            <a:spLocks noGrp="1"/>
          </p:cNvSpPr>
          <p:nvPr>
            <p:ph type="body" idx="1"/>
          </p:nvPr>
        </p:nvSpPr>
        <p:spPr>
          <a:xfrm>
            <a:off x="311700" y="1152475"/>
            <a:ext cx="43440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22222"/>
              </a:buClr>
              <a:buSzPts val="1400"/>
              <a:buAutoNum type="arabicPeriod"/>
            </a:pPr>
            <a:r>
              <a:rPr lang="en" sz="1400">
                <a:solidFill>
                  <a:srgbClr val="222222"/>
                </a:solidFill>
                <a:highlight>
                  <a:srgbClr val="FFFFFF"/>
                </a:highlight>
              </a:rPr>
              <a:t>Step 1: You Will Need. Scissors. ...</a:t>
            </a:r>
            <a:endParaRPr sz="1400">
              <a:solidFill>
                <a:srgbClr val="222222"/>
              </a:solidFill>
              <a:highlight>
                <a:srgbClr val="FFFFFF"/>
              </a:highlight>
            </a:endParaRPr>
          </a:p>
          <a:p>
            <a:pPr marL="457200" lvl="0" indent="-317500" algn="l" rtl="0">
              <a:spcBef>
                <a:spcPts val="0"/>
              </a:spcBef>
              <a:spcAft>
                <a:spcPts val="0"/>
              </a:spcAft>
              <a:buClr>
                <a:srgbClr val="222222"/>
              </a:buClr>
              <a:buSzPts val="1400"/>
              <a:buAutoNum type="arabicPeriod"/>
            </a:pPr>
            <a:r>
              <a:rPr lang="en" sz="1400">
                <a:solidFill>
                  <a:srgbClr val="222222"/>
                </a:solidFill>
                <a:highlight>
                  <a:srgbClr val="FFFFFF"/>
                </a:highlight>
              </a:rPr>
              <a:t>cut 2 pieces off the straw that are 1 inch in length.</a:t>
            </a:r>
            <a:endParaRPr sz="1400">
              <a:solidFill>
                <a:srgbClr val="222222"/>
              </a:solidFill>
              <a:highlight>
                <a:srgbClr val="FFFFFF"/>
              </a:highlight>
            </a:endParaRPr>
          </a:p>
          <a:p>
            <a:pPr marL="457200" lvl="0" indent="-317500" algn="l" rtl="0">
              <a:spcBef>
                <a:spcPts val="0"/>
              </a:spcBef>
              <a:spcAft>
                <a:spcPts val="0"/>
              </a:spcAft>
              <a:buClr>
                <a:srgbClr val="222222"/>
              </a:buClr>
              <a:buSzPts val="1400"/>
              <a:buAutoNum type="arabicPeriod"/>
            </a:pPr>
            <a:r>
              <a:rPr lang="en" sz="1400">
                <a:solidFill>
                  <a:srgbClr val="222222"/>
                </a:solidFill>
                <a:highlight>
                  <a:srgbClr val="FFFFFF"/>
                </a:highlight>
              </a:rPr>
              <a:t>take the rubber band and put it around 1 Popsicle stick.</a:t>
            </a:r>
            <a:endParaRPr sz="1400">
              <a:solidFill>
                <a:srgbClr val="222222"/>
              </a:solidFill>
              <a:highlight>
                <a:srgbClr val="FFFFFF"/>
              </a:highlight>
            </a:endParaRPr>
          </a:p>
          <a:p>
            <a:pPr marL="457200" lvl="0" indent="-317500" algn="l" rtl="0">
              <a:spcBef>
                <a:spcPts val="0"/>
              </a:spcBef>
              <a:spcAft>
                <a:spcPts val="0"/>
              </a:spcAft>
              <a:buClr>
                <a:srgbClr val="222222"/>
              </a:buClr>
              <a:buSzPts val="1400"/>
              <a:buAutoNum type="arabicPeriod"/>
            </a:pPr>
            <a:r>
              <a:rPr lang="en" sz="1400">
                <a:solidFill>
                  <a:srgbClr val="222222"/>
                </a:solidFill>
                <a:highlight>
                  <a:srgbClr val="FFFFFF"/>
                </a:highlight>
              </a:rPr>
              <a:t>take the 2 pieces of straw and lay them under the rubberband.</a:t>
            </a:r>
            <a:endParaRPr sz="1400">
              <a:solidFill>
                <a:srgbClr val="222222"/>
              </a:solidFill>
              <a:highlight>
                <a:srgbClr val="FFFFFF"/>
              </a:highlight>
            </a:endParaRPr>
          </a:p>
          <a:p>
            <a:pPr marL="457200" lvl="0" indent="-317500" algn="l" rtl="0">
              <a:spcBef>
                <a:spcPts val="0"/>
              </a:spcBef>
              <a:spcAft>
                <a:spcPts val="0"/>
              </a:spcAft>
              <a:buClr>
                <a:srgbClr val="222222"/>
              </a:buClr>
              <a:buSzPts val="1400"/>
              <a:buAutoNum type="arabicPeriod"/>
            </a:pPr>
            <a:r>
              <a:rPr lang="en" sz="1400">
                <a:solidFill>
                  <a:srgbClr val="222222"/>
                </a:solidFill>
                <a:highlight>
                  <a:srgbClr val="FFFFFF"/>
                </a:highlight>
              </a:rPr>
              <a:t>lay the other Popsicle stick on top.</a:t>
            </a:r>
            <a:endParaRPr sz="1400">
              <a:solidFill>
                <a:srgbClr val="222222"/>
              </a:solidFill>
              <a:highlight>
                <a:srgbClr val="FFFFFF"/>
              </a:highlight>
            </a:endParaRPr>
          </a:p>
          <a:p>
            <a:pPr marL="457200" lvl="0" indent="-317500" algn="l" rtl="0">
              <a:spcBef>
                <a:spcPts val="0"/>
              </a:spcBef>
              <a:spcAft>
                <a:spcPts val="0"/>
              </a:spcAft>
              <a:buClr>
                <a:srgbClr val="222222"/>
              </a:buClr>
              <a:buSzPts val="1400"/>
              <a:buAutoNum type="arabicPeriod"/>
            </a:pPr>
            <a:r>
              <a:rPr lang="en" sz="1400">
                <a:solidFill>
                  <a:srgbClr val="222222"/>
                </a:solidFill>
                <a:highlight>
                  <a:srgbClr val="FFFFFF"/>
                </a:highlight>
              </a:rPr>
              <a:t>now put the small rubber bands on 1 on each side.</a:t>
            </a:r>
            <a:endParaRPr sz="1400">
              <a:solidFill>
                <a:srgbClr val="222222"/>
              </a:solidFill>
              <a:highlight>
                <a:srgbClr val="FFFFFF"/>
              </a:highlight>
            </a:endParaRPr>
          </a:p>
          <a:p>
            <a:pPr marL="457200" lvl="0" indent="-317500" algn="l" rtl="0">
              <a:spcBef>
                <a:spcPts val="0"/>
              </a:spcBef>
              <a:spcAft>
                <a:spcPts val="0"/>
              </a:spcAft>
              <a:buClr>
                <a:srgbClr val="222222"/>
              </a:buClr>
              <a:buSzPts val="1400"/>
              <a:buAutoNum type="arabicPeriod"/>
            </a:pPr>
            <a:r>
              <a:rPr lang="en" sz="1400">
                <a:solidFill>
                  <a:srgbClr val="222222"/>
                </a:solidFill>
                <a:highlight>
                  <a:srgbClr val="FFFFFF"/>
                </a:highlight>
              </a:rPr>
              <a:t>Now you're done - blow through the gap between the two popsicle sticks</a:t>
            </a:r>
            <a:endParaRPr sz="1400">
              <a:solidFill>
                <a:srgbClr val="222222"/>
              </a:solidFill>
              <a:highlight>
                <a:srgbClr val="FFFFFF"/>
              </a:highlight>
            </a:endParaRPr>
          </a:p>
          <a:p>
            <a:pPr marL="0" lvl="0" indent="0" algn="l" rtl="0">
              <a:spcBef>
                <a:spcPts val="300"/>
              </a:spcBef>
              <a:spcAft>
                <a:spcPts val="1600"/>
              </a:spcAft>
              <a:buNone/>
            </a:pPr>
            <a:endParaRPr/>
          </a:p>
        </p:txBody>
      </p:sp>
      <p:pic>
        <p:nvPicPr>
          <p:cNvPr id="81" name="Google Shape;81;p17"/>
          <p:cNvPicPr preferRelativeResize="0"/>
          <p:nvPr/>
        </p:nvPicPr>
        <p:blipFill>
          <a:blip r:embed="rId3">
            <a:alphaModFix/>
          </a:blip>
          <a:stretch>
            <a:fillRect/>
          </a:stretch>
        </p:blipFill>
        <p:spPr>
          <a:xfrm>
            <a:off x="4742399" y="1378425"/>
            <a:ext cx="3952670" cy="29645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normAutofit/>
          </a:bodyPr>
          <a:lstStyle/>
          <a:p>
            <a:pPr algn="l"/>
            <a:r>
              <a:rPr lang="en-US" sz="3400" b="1" dirty="0">
                <a:solidFill>
                  <a:srgbClr val="0092D2"/>
                </a:solidFill>
              </a:rPr>
              <a:t>Coat hanger Gong</a:t>
            </a:r>
            <a:endParaRPr lang="en-US" sz="3400" b="1" dirty="0">
              <a:solidFill>
                <a:srgbClr val="0092D2"/>
              </a:solidFill>
            </a:endParaRPr>
          </a:p>
        </p:txBody>
      </p:sp>
      <p:sp>
        <p:nvSpPr>
          <p:cNvPr id="2" name="Content Placeholder 1"/>
          <p:cNvSpPr>
            <a:spLocks noGrp="1"/>
          </p:cNvSpPr>
          <p:nvPr>
            <p:ph idx="1"/>
          </p:nvPr>
        </p:nvSpPr>
        <p:spPr>
          <a:xfrm>
            <a:off x="457200" y="857251"/>
            <a:ext cx="8229600" cy="3737373"/>
          </a:xfrm>
        </p:spPr>
        <p:txBody>
          <a:bodyPr>
            <a:normAutofit/>
          </a:bodyPr>
          <a:lstStyle/>
          <a:p>
            <a:pPr lvl="0"/>
            <a:r>
              <a:rPr lang="en-NZ" dirty="0" smtClean="0"/>
              <a:t>Holding by </a:t>
            </a:r>
            <a:r>
              <a:rPr lang="en-NZ" dirty="0"/>
              <a:t>the </a:t>
            </a:r>
            <a:r>
              <a:rPr lang="en-NZ" dirty="0" smtClean="0"/>
              <a:t>strings </a:t>
            </a:r>
            <a:r>
              <a:rPr lang="en-NZ" dirty="0"/>
              <a:t>g</a:t>
            </a:r>
            <a:r>
              <a:rPr lang="en-NZ" dirty="0" smtClean="0"/>
              <a:t>ently </a:t>
            </a:r>
            <a:r>
              <a:rPr lang="en-NZ" dirty="0"/>
              <a:t>knock the coat hanger on a hard surface - </a:t>
            </a:r>
            <a:r>
              <a:rPr lang="en-NZ" dirty="0" smtClean="0"/>
              <a:t>now </a:t>
            </a:r>
            <a:r>
              <a:rPr lang="en-NZ" dirty="0"/>
              <a:t>w</a:t>
            </a:r>
            <a:r>
              <a:rPr lang="en-NZ" dirty="0" smtClean="0"/>
              <a:t>rap </a:t>
            </a:r>
            <a:r>
              <a:rPr lang="en-NZ" dirty="0"/>
              <a:t>your fingers around each string and place your fingers in your </a:t>
            </a:r>
            <a:r>
              <a:rPr lang="en-NZ" dirty="0" smtClean="0"/>
              <a:t>ears and repeat </a:t>
            </a:r>
            <a:endParaRPr lang="en-NZ" dirty="0"/>
          </a:p>
          <a:p>
            <a:r>
              <a:rPr lang="en-NZ" dirty="0" smtClean="0"/>
              <a:t>Sound travels </a:t>
            </a:r>
            <a:r>
              <a:rPr lang="en-NZ" dirty="0"/>
              <a:t>faster </a:t>
            </a:r>
            <a:r>
              <a:rPr lang="en-NZ" dirty="0" smtClean="0"/>
              <a:t>through</a:t>
            </a:r>
          </a:p>
          <a:p>
            <a:pPr marL="0" indent="0">
              <a:buNone/>
            </a:pPr>
            <a:r>
              <a:rPr lang="en-NZ" dirty="0" smtClean="0"/>
              <a:t>solids (string) than </a:t>
            </a:r>
            <a:r>
              <a:rPr lang="en-NZ" dirty="0"/>
              <a:t>they </a:t>
            </a:r>
            <a:r>
              <a:rPr lang="en-NZ" dirty="0" smtClean="0"/>
              <a:t>do</a:t>
            </a:r>
          </a:p>
          <a:p>
            <a:pPr marL="0" indent="0">
              <a:buNone/>
            </a:pPr>
            <a:r>
              <a:rPr lang="en-NZ" dirty="0" smtClean="0"/>
              <a:t> through gases (air) or  liquids</a:t>
            </a:r>
          </a:p>
          <a:p>
            <a:pPr marL="285750" indent="-285750">
              <a:buFontTx/>
              <a:buChar char="-"/>
            </a:pPr>
            <a:r>
              <a:rPr lang="en-NZ" dirty="0" smtClean="0"/>
              <a:t>change </a:t>
            </a:r>
            <a:r>
              <a:rPr lang="en-NZ" dirty="0" smtClean="0"/>
              <a:t>in  </a:t>
            </a:r>
            <a:r>
              <a:rPr lang="en-NZ" dirty="0" smtClean="0"/>
              <a:t>sound</a:t>
            </a:r>
          </a:p>
          <a:p>
            <a:pPr marL="285750" indent="-285750">
              <a:buFontTx/>
              <a:buChar char="-"/>
            </a:pPr>
            <a:endParaRPr lang="en-NZ" dirty="0"/>
          </a:p>
          <a:p>
            <a:endParaRPr lang="en-NZ" sz="3400" dirty="0"/>
          </a:p>
          <a:p>
            <a:pPr marL="0" indent="0">
              <a:buNone/>
            </a:pPr>
            <a:endParaRPr lang="en-NZ" sz="34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157" y="1973863"/>
            <a:ext cx="3446877" cy="211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062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1127</Words>
  <Application>Microsoft Office PowerPoint</Application>
  <PresentationFormat>On-screen Show (16:9)</PresentationFormat>
  <Paragraphs>112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Science of Sound</vt:lpstr>
      <vt:lpstr>SCIENCE OF SOUND-  Concept Overview</vt:lpstr>
      <vt:lpstr>Simple Demonstrations</vt:lpstr>
      <vt:lpstr>Sugar crystal - sound is a vibration </vt:lpstr>
      <vt:lpstr>We can make vibrations, and hence sound, in a variety of ways</vt:lpstr>
      <vt:lpstr>Screaming Balloon</vt:lpstr>
      <vt:lpstr>Straw Kazoos</vt:lpstr>
      <vt:lpstr>DIY Harmonica</vt:lpstr>
      <vt:lpstr>Coat hanger Gong</vt:lpstr>
      <vt:lpstr>Bullroarer</vt:lpstr>
      <vt:lpstr>Singing rods</vt:lpstr>
      <vt:lpstr>Talking Cup</vt:lpstr>
      <vt:lpstr>Phyphox - Audio Scope</vt:lpstr>
      <vt:lpstr>Bottle music </vt:lpstr>
      <vt:lpstr>Measuring sound volume</vt:lpstr>
      <vt:lpstr>  Science Week Student 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of Sound</dc:title>
  <dc:creator>Anne Ryan</dc:creator>
  <cp:lastModifiedBy>Anne Ryan</cp:lastModifiedBy>
  <cp:revision>3</cp:revision>
  <dcterms:modified xsi:type="dcterms:W3CDTF">2020-03-16T21:33:45Z</dcterms:modified>
</cp:coreProperties>
</file>