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57" r:id="rId4"/>
    <p:sldId id="258" r:id="rId5"/>
    <p:sldId id="272" r:id="rId6"/>
    <p:sldId id="271" r:id="rId7"/>
    <p:sldId id="267" r:id="rId8"/>
    <p:sldId id="264" r:id="rId9"/>
    <p:sldId id="265" r:id="rId10"/>
    <p:sldId id="266" r:id="rId11"/>
    <p:sldId id="274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Russell" initials="J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0040" autoAdjust="0"/>
  </p:normalViewPr>
  <p:slideViewPr>
    <p:cSldViewPr snapToGrid="0">
      <p:cViewPr varScale="1">
        <p:scale>
          <a:sx n="73" d="100"/>
          <a:sy n="73" d="100"/>
        </p:scale>
        <p:origin x="-1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3C0E0-D5DC-4B51-95E8-4037D1B2752E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598B1-B218-4779-B0ED-8B65C37E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threats to honey bees.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0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Antagonist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0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0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4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598B1-B218-4779-B0ED-8B65C37ED9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5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7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0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5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1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2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57AC-129E-4BAF-BF5E-2B6FA282B630}" type="datetimeFigureOut">
              <a:rPr lang="en-US" smtClean="0"/>
              <a:t>10/04/18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9FAD8-4B39-4B26-8B00-648C8538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184" y="4751954"/>
            <a:ext cx="8372104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Honey bee hive collapse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  <a:latin typeface="+mj-lt"/>
              </a:rPr>
              <a:t>associated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 Argentine ants and viral pathogens</a:t>
            </a:r>
          </a:p>
        </p:txBody>
      </p:sp>
      <p:pic>
        <p:nvPicPr>
          <p:cNvPr id="6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907445"/>
            <a:ext cx="3954164" cy="9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184" y="5958144"/>
            <a:ext cx="810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E.C Brenton-Rule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J. W Baty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1,2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000" u="sng" dirty="0">
                <a:solidFill>
                  <a:schemeClr val="bg1"/>
                </a:solidFill>
                <a:latin typeface="+mj-lt"/>
              </a:rPr>
              <a:t>J. Russell</a:t>
            </a:r>
            <a:r>
              <a:rPr lang="en-US" sz="2000" u="sng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M. Saunders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P. J. Lester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184" y="6358199"/>
            <a:ext cx="9117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>
                <a:solidFill>
                  <a:schemeClr val="bg1"/>
                </a:solidFill>
              </a:rPr>
              <a:t>1</a:t>
            </a:r>
            <a:r>
              <a:rPr lang="en-US" sz="900" dirty="0">
                <a:solidFill>
                  <a:schemeClr val="bg1"/>
                </a:solidFill>
              </a:rPr>
              <a:t>School of Biological Sciences, Victoria University of Wellington</a:t>
            </a:r>
          </a:p>
          <a:p>
            <a:r>
              <a:rPr lang="en-US" sz="900" baseline="30000" dirty="0">
                <a:solidFill>
                  <a:schemeClr val="bg1"/>
                </a:solidFill>
              </a:rPr>
              <a:t>2</a:t>
            </a:r>
            <a:r>
              <a:rPr lang="en-US" sz="900" dirty="0">
                <a:solidFill>
                  <a:schemeClr val="bg1"/>
                </a:solidFill>
              </a:rPr>
              <a:t>Malaghan Institute of Medical Research   </a:t>
            </a:r>
          </a:p>
          <a:p>
            <a:r>
              <a:rPr lang="en-US" sz="900" baseline="30000" dirty="0">
                <a:solidFill>
                  <a:schemeClr val="bg1"/>
                </a:solidFill>
              </a:rPr>
              <a:t>3</a:t>
            </a:r>
            <a:r>
              <a:rPr lang="en-US" sz="900" dirty="0">
                <a:solidFill>
                  <a:schemeClr val="bg1"/>
                </a:solidFill>
              </a:rPr>
              <a:t>Pinehaven Primary School, Upper Hutt</a:t>
            </a:r>
          </a:p>
        </p:txBody>
      </p:sp>
    </p:spTree>
    <p:extLst>
      <p:ext uri="{BB962C8B-B14F-4D97-AF65-F5344CB8AC3E}">
        <p14:creationId xmlns:p14="http://schemas.microsoft.com/office/powerpoint/2010/main" val="351176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4" y="21486"/>
            <a:ext cx="3359888" cy="1130879"/>
          </a:xfrm>
        </p:spPr>
        <p:txBody>
          <a:bodyPr/>
          <a:lstStyle/>
          <a:p>
            <a:r>
              <a:rPr lang="en-US" b="1" dirty="0"/>
              <a:t>Viral infection</a:t>
            </a:r>
          </a:p>
        </p:txBody>
      </p:sp>
      <p:pic>
        <p:nvPicPr>
          <p:cNvPr id="4" name="image07.jpg" descr="Fig 4 Viruses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012" y="1139553"/>
            <a:ext cx="7400925" cy="4671961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614055" y="5908855"/>
            <a:ext cx="1062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+mj-lt"/>
              </a:rPr>
              <a:t>Viral loads of (</a:t>
            </a:r>
            <a:r>
              <a:rPr lang="en-NZ" i="1" dirty="0">
                <a:latin typeface="+mj-lt"/>
              </a:rPr>
              <a:t>b</a:t>
            </a:r>
            <a:r>
              <a:rPr lang="en-NZ" dirty="0">
                <a:latin typeface="+mj-lt"/>
              </a:rPr>
              <a:t>) DWV in honey bees when Argentine ants are present or absent. (</a:t>
            </a:r>
            <a:r>
              <a:rPr lang="en-NZ" i="1" dirty="0">
                <a:latin typeface="+mj-lt"/>
              </a:rPr>
              <a:t>C</a:t>
            </a:r>
            <a:r>
              <a:rPr lang="en-NZ" dirty="0">
                <a:latin typeface="+mj-lt"/>
              </a:rPr>
              <a:t>) shows all data for honey bee DWV loads from all sampling times. Note the log scale of the </a:t>
            </a:r>
            <a:r>
              <a:rPr lang="en-NZ" i="1" dirty="0">
                <a:latin typeface="+mj-lt"/>
              </a:rPr>
              <a:t>y</a:t>
            </a:r>
            <a:r>
              <a:rPr lang="en-NZ" dirty="0">
                <a:latin typeface="+mj-lt"/>
              </a:rPr>
              <a:t>-axis.</a:t>
            </a:r>
            <a:endParaRPr lang="en-US" dirty="0">
              <a:latin typeface="+mj-lt"/>
            </a:endParaRPr>
          </a:p>
        </p:txBody>
      </p:sp>
      <p:pic>
        <p:nvPicPr>
          <p:cNvPr id="6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49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07.jpg" descr="Fig 4 Viruses.jp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006" y="1236894"/>
            <a:ext cx="319651" cy="467196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2830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7.jpg" descr="Fig 4 Viruses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9" t="-307"/>
          <a:stretch/>
        </p:blipFill>
        <p:spPr>
          <a:xfrm>
            <a:off x="925034" y="1152365"/>
            <a:ext cx="4522160" cy="4958220"/>
          </a:xfrm>
          <a:prstGeom prst="rect">
            <a:avLst/>
          </a:prstGeom>
          <a:ln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284" y="21486"/>
            <a:ext cx="3359888" cy="1130879"/>
          </a:xfrm>
        </p:spPr>
        <p:txBody>
          <a:bodyPr/>
          <a:lstStyle/>
          <a:p>
            <a:r>
              <a:rPr lang="en-US" b="1" dirty="0"/>
              <a:t>Viral infection</a:t>
            </a:r>
          </a:p>
        </p:txBody>
      </p:sp>
      <p:pic>
        <p:nvPicPr>
          <p:cNvPr id="6" name="image07.jpg" descr="Fig 4 Viruses.jpg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449" y="3032148"/>
            <a:ext cx="4493253" cy="2868921"/>
          </a:xfrm>
          <a:prstGeom prst="rect">
            <a:avLst/>
          </a:prstGeom>
          <a:ln/>
        </p:spPr>
      </p:pic>
      <p:pic>
        <p:nvPicPr>
          <p:cNvPr id="3074" name="Picture 2" descr="https://photos.smugmug.com/Ants/Taxonomic-List-of-Ant-Genera/Linepithema/i-kBXXvjf/1/XL/humile46-XL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3330" y="138141"/>
            <a:ext cx="4040372" cy="28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0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myrmecos.net/wp-content/uploads/2009/05/humile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601" y="3844142"/>
            <a:ext cx="4711441" cy="3109551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2" y="0"/>
            <a:ext cx="10515600" cy="1325563"/>
          </a:xfrm>
        </p:spPr>
        <p:txBody>
          <a:bodyPr/>
          <a:lstStyle/>
          <a:p>
            <a:r>
              <a:rPr lang="en-US" b="1" dirty="0"/>
              <a:t>Easily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185333"/>
            <a:ext cx="5840224" cy="559005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Unicoloniality</a:t>
            </a:r>
            <a:r>
              <a:rPr lang="en-US" sz="2400" baseline="30000" dirty="0"/>
              <a:t>1</a:t>
            </a:r>
            <a:endParaRPr lang="en-US" sz="24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Mediterranean colony 6000km</a:t>
            </a:r>
          </a:p>
          <a:p>
            <a:pPr lvl="1"/>
            <a:r>
              <a:rPr lang="en-US" sz="2000" dirty="0">
                <a:latin typeface="+mj-lt"/>
              </a:rPr>
              <a:t>Single NZ colony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No pesticide used by beekeepers  to eradicate Argentine ants has been successful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Calibri Light" panose="020F0302020204030204"/>
              </a:rPr>
              <a:t>Movement of hives spreads infestation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933" y="6227441"/>
            <a:ext cx="1144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Corin, S. E., </a:t>
            </a:r>
            <a:r>
              <a:rPr lang="en-US" sz="1400" i="1" dirty="0">
                <a:latin typeface="+mj-lt"/>
              </a:rPr>
              <a:t>et al</a:t>
            </a:r>
            <a:r>
              <a:rPr lang="en-US" sz="1400" dirty="0">
                <a:latin typeface="+mj-lt"/>
              </a:rPr>
              <a:t>. (2007) Large scale unicoloniality: the population and community structure of the invasive Argentine ant 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(</a:t>
            </a:r>
            <a:r>
              <a:rPr lang="en-US" sz="1400" i="1" dirty="0" err="1">
                <a:latin typeface="+mj-lt"/>
              </a:rPr>
              <a:t>Linepithema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humile</a:t>
            </a:r>
            <a:r>
              <a:rPr lang="en-US" sz="1400" dirty="0">
                <a:latin typeface="+mj-lt"/>
              </a:rPr>
              <a:t>) in New Zealand. </a:t>
            </a:r>
            <a:r>
              <a:rPr lang="en-US" sz="1400" i="1" dirty="0" err="1">
                <a:latin typeface="+mj-lt"/>
              </a:rPr>
              <a:t>Insectes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Sociaux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54</a:t>
            </a:r>
            <a:r>
              <a:rPr lang="en-US" sz="1400" b="1" i="1" dirty="0">
                <a:latin typeface="+mj-lt"/>
              </a:rPr>
              <a:t>: </a:t>
            </a:r>
            <a:r>
              <a:rPr lang="en-US" sz="1400" i="1" dirty="0">
                <a:latin typeface="+mj-lt"/>
              </a:rPr>
              <a:t>275-282</a:t>
            </a:r>
            <a:endParaRPr lang="en-US" sz="14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966" y="175021"/>
            <a:ext cx="5897034" cy="3905827"/>
          </a:xfrm>
          <a:prstGeom prst="rect">
            <a:avLst/>
          </a:prstGeom>
        </p:spPr>
      </p:pic>
      <p:pic>
        <p:nvPicPr>
          <p:cNvPr id="7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49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8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7" y="1325563"/>
            <a:ext cx="6342118" cy="5689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Invasive Argentine ants </a:t>
            </a:r>
            <a:r>
              <a:rPr lang="en-US" sz="2400" b="1" dirty="0">
                <a:latin typeface="+mj-lt"/>
              </a:rPr>
              <a:t>are correlated with severe hive mortality </a:t>
            </a:r>
            <a:r>
              <a:rPr lang="en-US" sz="2400" dirty="0">
                <a:latin typeface="+mj-lt"/>
              </a:rPr>
              <a:t>over short time frames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r>
              <a:rPr lang="en-US" sz="2400" dirty="0">
                <a:latin typeface="+mj-lt"/>
              </a:rPr>
              <a:t>Bees </a:t>
            </a:r>
            <a:r>
              <a:rPr lang="en-US" sz="2400" b="1" dirty="0">
                <a:latin typeface="+mj-lt"/>
              </a:rPr>
              <a:t>with ants</a:t>
            </a:r>
            <a:r>
              <a:rPr lang="en-US" sz="2400" dirty="0">
                <a:latin typeface="+mj-lt"/>
              </a:rPr>
              <a:t> present have </a:t>
            </a:r>
            <a:r>
              <a:rPr lang="en-US" sz="2400" i="1" dirty="0">
                <a:latin typeface="+mj-lt"/>
              </a:rPr>
              <a:t>Deformed wing virus</a:t>
            </a:r>
            <a:r>
              <a:rPr lang="en-US" sz="2400" dirty="0">
                <a:latin typeface="+mj-lt"/>
              </a:rPr>
              <a:t> loads up to </a:t>
            </a:r>
            <a:r>
              <a:rPr lang="en-US" sz="2400" b="1" dirty="0">
                <a:latin typeface="+mj-lt"/>
              </a:rPr>
              <a:t>220 times higher </a:t>
            </a:r>
            <a:r>
              <a:rPr lang="en-US" sz="2400" dirty="0">
                <a:latin typeface="+mj-lt"/>
              </a:rPr>
              <a:t>than when ants were not present</a:t>
            </a:r>
          </a:p>
          <a:p>
            <a:endParaRPr lang="en-US" sz="16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Correlation with ant presence and bee DWV infection</a:t>
            </a:r>
          </a:p>
          <a:p>
            <a:pPr lvl="1"/>
            <a:r>
              <a:rPr lang="en-US" sz="2000" dirty="0">
                <a:latin typeface="+mj-lt"/>
              </a:rPr>
              <a:t>Directly?</a:t>
            </a:r>
          </a:p>
          <a:p>
            <a:pPr lvl="1"/>
            <a:r>
              <a:rPr lang="en-US" sz="2000" dirty="0">
                <a:latin typeface="+mj-lt"/>
              </a:rPr>
              <a:t>Indirectly? – predation causing increased susceptibility to viruses?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2400" dirty="0">
                <a:latin typeface="+mj-lt"/>
              </a:rPr>
              <a:t>Public awareness of ant threat and </a:t>
            </a:r>
            <a:r>
              <a:rPr lang="en-US" sz="2400" b="1" dirty="0">
                <a:latin typeface="+mj-lt"/>
              </a:rPr>
              <a:t>hive movement strategy reform required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561" y="71266"/>
            <a:ext cx="5132439" cy="403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184" y="3628380"/>
            <a:ext cx="3362223" cy="222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/>
        </p:spPr>
      </p:pic>
      <p:pic>
        <p:nvPicPr>
          <p:cNvPr id="7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49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1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media.mnn.com/assets/images/2013/12/argentine_ant_swarm.jpg.638x0_q80_crop-smar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5"/>
          <a:stretch/>
        </p:blipFill>
        <p:spPr bwMode="auto">
          <a:xfrm>
            <a:off x="9388800" y="8489"/>
            <a:ext cx="2385184" cy="1211523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2" y="-158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Acknowledgements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0514" y="1252352"/>
            <a:ext cx="1850971" cy="2286291"/>
          </a:xfrm>
          <a:prstGeom prst="rect">
            <a:avLst/>
          </a:prstGeom>
        </p:spPr>
      </p:pic>
      <p:pic>
        <p:nvPicPr>
          <p:cNvPr id="6" name="Picture 2" descr="http://www.victoria.ac.nz/__data/assets/image/0006/305826/varieties/ls_medium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903" y="1258701"/>
            <a:ext cx="2820804" cy="22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152" y="1252351"/>
            <a:ext cx="2261669" cy="2261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4488" y="1258701"/>
            <a:ext cx="2176488" cy="227994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1743" y="4520070"/>
            <a:ext cx="3262964" cy="611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Northland’s beekeepers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11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672" y="5574535"/>
            <a:ext cx="5294294" cy="12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748" y="4174561"/>
            <a:ext cx="3709546" cy="1330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752" y="3504112"/>
            <a:ext cx="2820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Phil Lester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5887" y="3514020"/>
            <a:ext cx="181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James Baty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0491" y="3502728"/>
            <a:ext cx="226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Evan Brenton-Rule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1395" y="3504112"/>
            <a:ext cx="227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Marion Saunders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957" y="4214861"/>
            <a:ext cx="1191884" cy="1260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22" y="5742969"/>
            <a:ext cx="676865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/>
              </a:rPr>
              <a:t>!!</a:t>
            </a:r>
            <a:r>
              <a:rPr lang="en-US" sz="3200" b="1" dirty="0">
                <a:solidFill>
                  <a:prstClr val="black"/>
                </a:solidFill>
                <a:highlight>
                  <a:srgbClr val="FFFF00"/>
                </a:highlight>
                <a:latin typeface="Calibri Light" panose="020F0302020204030204"/>
              </a:rPr>
              <a:t> </a:t>
            </a:r>
            <a:r>
              <a:rPr lang="en-US" sz="3200" b="1" u="sng" dirty="0">
                <a:solidFill>
                  <a:prstClr val="black"/>
                </a:solidFill>
                <a:highlight>
                  <a:srgbClr val="FFFF00"/>
                </a:highlight>
              </a:rPr>
              <a:t>DO NOT MOVE HIVES WITH ANTS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/>
              </a:rPr>
              <a:t>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4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e Pollination in Our Orchards">
            <a:extLst>
              <a:ext uri="{FF2B5EF4-FFF2-40B4-BE49-F238E27FC236}">
                <a16:creationId xmlns="" xmlns:a16="http://schemas.microsoft.com/office/drawing/2014/main" id="{20831656-F87C-4BE0-B43E-D321B960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823" y="4548962"/>
            <a:ext cx="4586177" cy="22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70F37-470D-4E1F-8F2F-3395D604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3" y="15948"/>
            <a:ext cx="10515600" cy="1325563"/>
          </a:xfrm>
        </p:spPr>
        <p:txBody>
          <a:bodyPr/>
          <a:lstStyle/>
          <a:p>
            <a:r>
              <a:rPr lang="en-US" b="1" dirty="0"/>
              <a:t>Importance of the honey bee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0636E9-674A-4F84-8285-DCB924A9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83" y="1106515"/>
            <a:ext cx="7350640" cy="443732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Honey bees and their management form the basis of global food security</a:t>
            </a:r>
            <a:r>
              <a:rPr lang="en-US" sz="2400" baseline="30000" dirty="0"/>
              <a:t>1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Of the world’s 107 leading food commodities, 91 rely on bee pollination.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Worth US$235 – US$577 billion annually.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Without honey bees, the yield of these crops is reduced by up to 96%.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1034" name="Picture 10" descr="Image result for fruit and veges transparent">
            <a:extLst>
              <a:ext uri="{FF2B5EF4-FFF2-40B4-BE49-F238E27FC236}">
                <a16:creationId xmlns="" xmlns:a16="http://schemas.microsoft.com/office/drawing/2014/main" id="{C173B2AA-D6B1-40EA-9525-F5C221FB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951" y="2053412"/>
            <a:ext cx="34099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honey bee transparent">
            <a:extLst>
              <a:ext uri="{FF2B5EF4-FFF2-40B4-BE49-F238E27FC236}">
                <a16:creationId xmlns="" xmlns:a16="http://schemas.microsoft.com/office/drawing/2014/main" id="{57554DDE-917D-4305-AF8F-35A53491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76976" y="15948"/>
            <a:ext cx="4906925" cy="30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en/8/86/Vuw-logo.png">
            <a:extLst>
              <a:ext uri="{FF2B5EF4-FFF2-40B4-BE49-F238E27FC236}">
                <a16:creationId xmlns="" xmlns:a16="http://schemas.microsoft.com/office/drawing/2014/main" id="{F273FD67-781E-410F-BFA1-9FBF0530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40" y="6086210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8B0F8A-F41F-4CF6-89FE-2BDB4599C201}"/>
              </a:ext>
            </a:extLst>
          </p:cNvPr>
          <p:cNvSpPr txBox="1"/>
          <p:nvPr/>
        </p:nvSpPr>
        <p:spPr>
          <a:xfrm>
            <a:off x="181640" y="5934848"/>
            <a:ext cx="65496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latin typeface="+mj-lt"/>
              </a:rPr>
              <a:t>1</a:t>
            </a:r>
            <a:r>
              <a:rPr lang="en-US" sz="1100" dirty="0">
                <a:latin typeface="+mj-lt"/>
              </a:rPr>
              <a:t> Klein, </a:t>
            </a:r>
            <a:r>
              <a:rPr lang="en-US" sz="1100" i="1" dirty="0">
                <a:latin typeface="+mj-lt"/>
              </a:rPr>
              <a:t>et al</a:t>
            </a:r>
            <a:r>
              <a:rPr lang="en-US" sz="1100" dirty="0">
                <a:latin typeface="+mj-lt"/>
              </a:rPr>
              <a:t>., 2007  Importance of pollinators in changing landscapes for world crops. </a:t>
            </a:r>
            <a:r>
              <a:rPr lang="en-US" sz="1100" i="1" dirty="0">
                <a:latin typeface="+mj-lt"/>
              </a:rPr>
              <a:t>Proceedings of the Royal Society of London B: Biological Sciences, 274</a:t>
            </a:r>
            <a:r>
              <a:rPr lang="en-US" sz="1100" dirty="0">
                <a:latin typeface="+mj-lt"/>
              </a:rPr>
              <a:t>(1608), 303-313 </a:t>
            </a:r>
          </a:p>
          <a:p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Gallai</a:t>
            </a:r>
            <a:r>
              <a:rPr lang="en-US" sz="1100" dirty="0">
                <a:latin typeface="+mj-lt"/>
              </a:rPr>
              <a:t>, </a:t>
            </a:r>
            <a:r>
              <a:rPr lang="en-US" sz="1100" i="1" dirty="0">
                <a:latin typeface="+mj-lt"/>
              </a:rPr>
              <a:t>et al., </a:t>
            </a:r>
            <a:r>
              <a:rPr lang="en-US" sz="1100" dirty="0">
                <a:latin typeface="+mj-lt"/>
              </a:rPr>
              <a:t>2008 Economic valuation of the vulnerability of world agriculture confronted with pollinator decline. </a:t>
            </a:r>
            <a:r>
              <a:rPr lang="en-US" sz="1100" i="1" dirty="0">
                <a:latin typeface="+mj-lt"/>
              </a:rPr>
              <a:t>Ecological economics, 68</a:t>
            </a:r>
            <a:r>
              <a:rPr lang="en-US" sz="1100" dirty="0">
                <a:latin typeface="+mj-lt"/>
              </a:rPr>
              <a:t>(3), 810-821. </a:t>
            </a:r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397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09" y="1"/>
            <a:ext cx="7138475" cy="1166648"/>
          </a:xfrm>
        </p:spPr>
        <p:txBody>
          <a:bodyPr/>
          <a:lstStyle/>
          <a:p>
            <a:r>
              <a:rPr lang="en-US" b="1" dirty="0"/>
              <a:t>Apiculture in New Zealand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09" y="1166649"/>
            <a:ext cx="7372691" cy="47196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Apiculture is a growth industry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Globally, annual growth has averaged 10% between 2011 and 2016</a:t>
            </a:r>
            <a:r>
              <a:rPr lang="en-US" baseline="30000" dirty="0">
                <a:latin typeface="+mj-lt"/>
              </a:rPr>
              <a:t>1</a:t>
            </a:r>
          </a:p>
          <a:p>
            <a:endParaRPr lang="en-US" baseline="30000" dirty="0">
              <a:latin typeface="+mj-lt"/>
            </a:endParaRPr>
          </a:p>
          <a:p>
            <a:r>
              <a:rPr lang="en-US" dirty="0">
                <a:latin typeface="+mj-lt"/>
              </a:rPr>
              <a:t>In New Zealand, from 2005-2016 annual honey exports have increased from $25million to   $280 million.</a:t>
            </a:r>
            <a:r>
              <a:rPr lang="en-US" baseline="30000" dirty="0">
                <a:latin typeface="+mj-lt"/>
              </a:rPr>
              <a:t>1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Manuka (UMF 20+) price $40/kg up to $148/kg</a:t>
            </a:r>
            <a:r>
              <a:rPr lang="en-US" sz="2000" baseline="30000" dirty="0">
                <a:latin typeface="+mj-lt"/>
              </a:rPr>
              <a:t>2</a:t>
            </a:r>
            <a:endParaRPr lang="en-US" sz="2000" baseline="30000" dirty="0"/>
          </a:p>
          <a:p>
            <a:pPr lvl="1"/>
            <a:endParaRPr lang="en-US" sz="2000" baseline="30000" dirty="0"/>
          </a:p>
          <a:p>
            <a:r>
              <a:rPr lang="en-US" dirty="0">
                <a:latin typeface="+mj-lt"/>
              </a:rPr>
              <a:t>One of New Zealand’s fastest growing primary industries</a:t>
            </a:r>
            <a:r>
              <a:rPr lang="en-US" baseline="30000" dirty="0">
                <a:latin typeface="+mj-lt"/>
              </a:rPr>
              <a:t>2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sz="2800" dirty="0">
              <a:latin typeface="+mj-lt"/>
            </a:endParaRP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7308" y="6055591"/>
            <a:ext cx="8570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>
                <a:latin typeface="+mj-lt"/>
              </a:rPr>
              <a:t>United Nations </a:t>
            </a:r>
            <a:r>
              <a:rPr lang="en-US" sz="1600" dirty="0" err="1">
                <a:latin typeface="+mj-lt"/>
              </a:rPr>
              <a:t>Comtrade</a:t>
            </a:r>
            <a:r>
              <a:rPr lang="en-US" sz="1600" dirty="0">
                <a:latin typeface="+mj-lt"/>
              </a:rPr>
              <a:t> Database</a:t>
            </a:r>
          </a:p>
          <a:p>
            <a:pPr lvl="0" defTabSz="288925"/>
            <a:r>
              <a:rPr lang="en-US" sz="1600" baseline="30000" dirty="0">
                <a:solidFill>
                  <a:prstClr val="black"/>
                </a:solidFill>
                <a:latin typeface="+mj-lt"/>
              </a:rPr>
              <a:t>2 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MPI (2016) Apiculture: Ministry for Primary Industries 2016 Apiculture Monitoring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Programme</a:t>
            </a:r>
            <a:endParaRPr lang="en-US" dirty="0">
              <a:latin typeface="+mj-lt"/>
            </a:endParaRPr>
          </a:p>
          <a:p>
            <a:endParaRPr lang="en-US" baseline="30000" dirty="0"/>
          </a:p>
        </p:txBody>
      </p:sp>
      <p:pic>
        <p:nvPicPr>
          <p:cNvPr id="7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0846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1.squarespace.com/static/578304a36b8f5b118a34d4e8/t/57830be19de4bb1147879f74/1468206051536/honeybee-bg.jpg?format=1500w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8179" y="87001"/>
            <a:ext cx="3321269" cy="55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3526468"/>
            <a:ext cx="2575292" cy="22265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026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.dailymail.co.uk/i/pix/2016/02/05/11/30E2031A00000578-3433290-image-a-10_14546706147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476" y="81865"/>
            <a:ext cx="6205235" cy="459426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28" y="2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Threats to honey bees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701" y="1387057"/>
            <a:ext cx="5383838" cy="4355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Pathogens</a:t>
            </a:r>
          </a:p>
          <a:p>
            <a:pPr lvl="1"/>
            <a:r>
              <a:rPr lang="en-US" sz="2800" dirty="0">
                <a:latin typeface="+mj-lt"/>
              </a:rPr>
              <a:t>Endo- and </a:t>
            </a:r>
            <a:r>
              <a:rPr lang="en-US" sz="2800" dirty="0" err="1">
                <a:latin typeface="+mj-lt"/>
              </a:rPr>
              <a:t>ecto</a:t>
            </a:r>
            <a:r>
              <a:rPr lang="en-US" sz="2800" dirty="0">
                <a:latin typeface="+mj-lt"/>
              </a:rPr>
              <a:t>-parasites </a:t>
            </a:r>
          </a:p>
          <a:p>
            <a:pPr lvl="1"/>
            <a:r>
              <a:rPr lang="en-US" sz="2800" dirty="0">
                <a:latin typeface="+mj-lt"/>
              </a:rPr>
              <a:t>Fungi and bacterial infections</a:t>
            </a:r>
          </a:p>
        </p:txBody>
      </p:sp>
      <p:pic>
        <p:nvPicPr>
          <p:cNvPr id="1030" name="Picture 6" descr="https://static1.squarespace.com/static/579575d3c534a514ed1c80c9/t/57a40cf9f5e231c1eb0f0248/1470369024559/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4055" y="4874997"/>
            <a:ext cx="3681244" cy="18864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65290" y="3061189"/>
            <a:ext cx="5174660" cy="43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+mj-lt"/>
              </a:rPr>
              <a:t>Viruses</a:t>
            </a:r>
          </a:p>
          <a:p>
            <a:pPr lvl="1"/>
            <a:r>
              <a:rPr lang="en-US" sz="2800" b="1" dirty="0">
                <a:latin typeface="+mj-lt"/>
              </a:rPr>
              <a:t>Deformed wing virus (DWV</a:t>
            </a:r>
            <a:r>
              <a:rPr lang="en-US" sz="2800" dirty="0">
                <a:latin typeface="+mj-lt"/>
              </a:rPr>
              <a:t>)</a:t>
            </a:r>
          </a:p>
          <a:p>
            <a:pPr lvl="1"/>
            <a:r>
              <a:rPr lang="en-US" sz="2800" dirty="0">
                <a:latin typeface="+mj-lt"/>
              </a:rPr>
              <a:t>Kashmir bee virus (KBV)</a:t>
            </a:r>
          </a:p>
          <a:p>
            <a:pPr lvl="1"/>
            <a:r>
              <a:rPr lang="en-US" sz="2800" dirty="0">
                <a:latin typeface="+mj-lt"/>
              </a:rPr>
              <a:t>Israeli acute paralysis virus (IAPV</a:t>
            </a:r>
            <a:r>
              <a:rPr lang="en-US" dirty="0"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pic>
        <p:nvPicPr>
          <p:cNvPr id="9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01" y="6143625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8/83/Tracheal_mite_-_Acarapis_woodi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1560" y="2994917"/>
            <a:ext cx="3681244" cy="21618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15E98F-0183-437A-8DD3-EB148BD66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669" y="4366149"/>
            <a:ext cx="3050084" cy="24596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2" descr="http://aem.asm.org/content/76/9/3032/F3.large.jpg">
            <a:extLst>
              <a:ext uri="{FF2B5EF4-FFF2-40B4-BE49-F238E27FC236}">
                <a16:creationId xmlns="" xmlns:a16="http://schemas.microsoft.com/office/drawing/2014/main" id="{1033EDC3-9C78-4ECD-AB08-BF896ABE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055" y="62686"/>
            <a:ext cx="3766584" cy="28927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BA78D64-0EB5-4266-BBEC-C2CC0A929FCF}"/>
              </a:ext>
            </a:extLst>
          </p:cNvPr>
          <p:cNvSpPr txBox="1"/>
          <p:nvPr/>
        </p:nvSpPr>
        <p:spPr>
          <a:xfrm>
            <a:off x="8506046" y="2454034"/>
            <a:ext cx="167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Nosema spores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9286C0-14E2-480D-B9B1-F1407B5A18F7}"/>
              </a:ext>
            </a:extLst>
          </p:cNvPr>
          <p:cNvSpPr txBox="1"/>
          <p:nvPr/>
        </p:nvSpPr>
        <p:spPr>
          <a:xfrm>
            <a:off x="8462769" y="4755459"/>
            <a:ext cx="167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Tracheal mites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DAF5AE-4707-45CA-AFCB-4B2B70B82EB4}"/>
              </a:ext>
            </a:extLst>
          </p:cNvPr>
          <p:cNvSpPr txBox="1"/>
          <p:nvPr/>
        </p:nvSpPr>
        <p:spPr>
          <a:xfrm>
            <a:off x="11445186" y="6392069"/>
            <a:ext cx="98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47CB8B5-500C-4DE6-93E2-7D54C6FC5390}"/>
              </a:ext>
            </a:extLst>
          </p:cNvPr>
          <p:cNvSpPr txBox="1"/>
          <p:nvPr/>
        </p:nvSpPr>
        <p:spPr>
          <a:xfrm>
            <a:off x="7028868" y="4412423"/>
            <a:ext cx="167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Varroa mites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02813E8-2825-4926-B676-483832A97D30}"/>
              </a:ext>
            </a:extLst>
          </p:cNvPr>
          <p:cNvSpPr txBox="1"/>
          <p:nvPr/>
        </p:nvSpPr>
        <p:spPr>
          <a:xfrm>
            <a:off x="5334351" y="3891188"/>
            <a:ext cx="167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DWV particles</a:t>
            </a:r>
          </a:p>
        </p:txBody>
      </p:sp>
    </p:spTree>
    <p:extLst>
      <p:ext uri="{BB962C8B-B14F-4D97-AF65-F5344CB8AC3E}">
        <p14:creationId xmlns:p14="http://schemas.microsoft.com/office/powerpoint/2010/main" val="79411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s://articles.extension.org/sites/default/files/CAP_ABJ_2012-1-Aronstein_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772" y="326054"/>
            <a:ext cx="3273967" cy="22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063" y="3347717"/>
            <a:ext cx="4291786" cy="2203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28" y="253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Deformed wing 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28" y="1621635"/>
            <a:ext cx="6354480" cy="410464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Deformed wings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Reduce life expectancy to &lt;67 hours</a:t>
            </a:r>
            <a:r>
              <a:rPr lang="en-US" baseline="30000" dirty="0">
                <a:latin typeface="+mj-lt"/>
              </a:rPr>
              <a:t>1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Suspected agents of global honey bee decline</a:t>
            </a:r>
            <a:r>
              <a:rPr lang="en-US" baseline="30000" dirty="0">
                <a:latin typeface="+mj-lt"/>
              </a:rPr>
              <a:t>2</a:t>
            </a:r>
          </a:p>
          <a:p>
            <a:endParaRPr lang="en-US" dirty="0"/>
          </a:p>
          <a:p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Infects a range of Hymenopterans </a:t>
            </a:r>
          </a:p>
          <a:p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357" y="5901402"/>
            <a:ext cx="770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+mj-lt"/>
              </a:rPr>
              <a:t>1</a:t>
            </a:r>
            <a:r>
              <a:rPr lang="en-US" sz="1200" dirty="0">
                <a:latin typeface="+mj-lt"/>
              </a:rPr>
              <a:t>Martin, S.J., 2001. The role of Varroa and viral pathogens in the collapse of honeybee colonies: a modelling approach. </a:t>
            </a:r>
            <a:r>
              <a:rPr lang="en-US" sz="1200" i="1" dirty="0">
                <a:latin typeface="+mj-lt"/>
              </a:rPr>
              <a:t>J. Appl. Ecol</a:t>
            </a:r>
            <a:r>
              <a:rPr lang="en-US" sz="1200" dirty="0">
                <a:latin typeface="+mj-lt"/>
              </a:rPr>
              <a:t>. 38, 1082–1093.</a:t>
            </a:r>
          </a:p>
          <a:p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Schroeder DC, Martin SJ. 2012. Deformed wing virus: The main suspect in unexplained honey bee deaths worldwide. </a:t>
            </a:r>
            <a:r>
              <a:rPr lang="en-US" sz="1200" i="1" dirty="0">
                <a:latin typeface="+mj-lt"/>
              </a:rPr>
              <a:t>Virulence </a:t>
            </a:r>
            <a:r>
              <a:rPr lang="en-US" sz="1200" dirty="0">
                <a:latin typeface="+mj-lt"/>
              </a:rPr>
              <a:t>3: 589-591.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4880" y="5212596"/>
            <a:ext cx="491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Skubník</a:t>
            </a:r>
            <a:r>
              <a:rPr lang="en-US" sz="1600" dirty="0">
                <a:latin typeface="+mj-lt"/>
              </a:rPr>
              <a:t> et al., 2016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1908" y="1258311"/>
            <a:ext cx="4004440" cy="176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956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8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photos.smugmug.com/Ants/Taxonomic-List-of-Ant-Genera/Linepithema/i-kBXXvjf/1/XL/humile46-X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1170" y="631670"/>
            <a:ext cx="8098408" cy="61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1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Invasive Argentine ant (</a:t>
            </a:r>
            <a:r>
              <a:rPr lang="en-US" sz="4000" b="1" i="1" dirty="0" err="1"/>
              <a:t>Linepithema</a:t>
            </a:r>
            <a:r>
              <a:rPr lang="en-US" sz="4000" b="1" i="1" dirty="0"/>
              <a:t> </a:t>
            </a:r>
            <a:r>
              <a:rPr lang="en-US" sz="4000" b="1" i="1" dirty="0" err="1"/>
              <a:t>humile</a:t>
            </a:r>
            <a:r>
              <a:rPr lang="en-US" sz="4000" b="1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016" y="1370643"/>
            <a:ext cx="10515600" cy="509018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One of six most abundant, spatially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distributed and damaging invasive ant species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endParaRPr lang="en-US" sz="1600" dirty="0">
              <a:latin typeface="+mj-lt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Unicolonial</a:t>
            </a:r>
            <a:r>
              <a:rPr lang="en-US" sz="2400" baseline="30000" dirty="0"/>
              <a:t> 2 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Individuals not aggressive towards one another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Spread quickly via budding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A single introduction in Auckland in 1999</a:t>
            </a:r>
          </a:p>
          <a:p>
            <a:pPr lvl="1"/>
            <a:r>
              <a:rPr lang="en-US" sz="2000" dirty="0">
                <a:latin typeface="+mj-lt"/>
              </a:rPr>
              <a:t>Now present as far south as Christchurch and </a:t>
            </a:r>
          </a:p>
          <a:p>
            <a:pPr marL="457200" lvl="1" indent="0">
              <a:buNone/>
            </a:pPr>
            <a:r>
              <a:rPr lang="en-US" sz="2000" dirty="0">
                <a:latin typeface="+mj-lt"/>
              </a:rPr>
              <a:t>as far north as Cape Reinga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62" y="6334780"/>
            <a:ext cx="6419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+mj-lt"/>
              </a:rPr>
              <a:t>2 </a:t>
            </a:r>
            <a:r>
              <a:rPr lang="en-US" sz="1200" dirty="0" err="1">
                <a:latin typeface="+mj-lt"/>
              </a:rPr>
              <a:t>Corin</a:t>
            </a:r>
            <a:r>
              <a:rPr lang="en-US" sz="1200" dirty="0">
                <a:latin typeface="+mj-lt"/>
              </a:rPr>
              <a:t>, S. E.,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 (2007) Large scale unicoloniality: the population and community structure of the invasive Argentine ant (</a:t>
            </a:r>
            <a:r>
              <a:rPr lang="en-US" sz="1200" i="1" dirty="0" err="1">
                <a:latin typeface="+mj-lt"/>
              </a:rPr>
              <a:t>Linepithema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i="1" dirty="0" err="1">
                <a:latin typeface="+mj-lt"/>
              </a:rPr>
              <a:t>humile</a:t>
            </a:r>
            <a:r>
              <a:rPr lang="en-US" sz="1200" dirty="0">
                <a:latin typeface="+mj-lt"/>
              </a:rPr>
              <a:t>) in New Zealand. </a:t>
            </a:r>
            <a:r>
              <a:rPr lang="en-US" sz="1200" i="1" dirty="0" err="1">
                <a:latin typeface="+mj-lt"/>
              </a:rPr>
              <a:t>Insectes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i="1" dirty="0" err="1">
                <a:latin typeface="+mj-lt"/>
              </a:rPr>
              <a:t>Sociaux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54</a:t>
            </a:r>
            <a:r>
              <a:rPr lang="en-US" sz="1200" b="1" i="1" dirty="0">
                <a:latin typeface="+mj-lt"/>
              </a:rPr>
              <a:t>: </a:t>
            </a:r>
            <a:r>
              <a:rPr lang="en-US" sz="1200" i="1" dirty="0">
                <a:latin typeface="+mj-lt"/>
              </a:rPr>
              <a:t>275-282</a:t>
            </a:r>
            <a:endParaRPr lang="en-US" sz="1200" dirty="0">
              <a:latin typeface="+mj-lt"/>
            </a:endParaRPr>
          </a:p>
        </p:txBody>
      </p:sp>
      <p:pic>
        <p:nvPicPr>
          <p:cNvPr id="6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49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1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2649" y="6015038"/>
            <a:ext cx="3477219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G_64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" end="3285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3" y="1757363"/>
            <a:ext cx="379571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Reports from beekeepers in the Northland region of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heavy ant infestation in hives</a:t>
            </a: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Predate on brood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and ransacking honey and scavenging on dead adult bees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024" y="200025"/>
            <a:ext cx="379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Argentine ant infestation in beehives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49" y="341113"/>
            <a:ext cx="3139808" cy="2832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49" y="3487044"/>
            <a:ext cx="3156659" cy="22145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727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43" y="1094779"/>
            <a:ext cx="5782733" cy="45243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We hypothesized that Argentine ants would have dual effects on honey bees:</a:t>
            </a:r>
          </a:p>
          <a:p>
            <a:pPr lvl="1"/>
            <a:r>
              <a:rPr lang="en-US" b="1" dirty="0">
                <a:latin typeface="+mj-lt"/>
              </a:rPr>
              <a:t>Direct effects (predation)</a:t>
            </a:r>
          </a:p>
          <a:p>
            <a:pPr lvl="1"/>
            <a:r>
              <a:rPr lang="en-US" b="1" dirty="0">
                <a:latin typeface="+mj-lt"/>
              </a:rPr>
              <a:t>Increased risk of disease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Surveyed beekeepers throughout NZ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Monthly monitoring of hives across six apiary sites over six months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Blue</a:t>
            </a:r>
            <a:r>
              <a:rPr lang="en-US" sz="2000" dirty="0">
                <a:latin typeface="+mj-lt"/>
              </a:rPr>
              <a:t> = with Argentine ants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  <a:latin typeface="+mj-lt"/>
              </a:rPr>
              <a:t>Yellow</a:t>
            </a:r>
            <a:r>
              <a:rPr lang="en-US" sz="2000" dirty="0">
                <a:latin typeface="+mj-lt"/>
              </a:rPr>
              <a:t> = no Argentine ants </a:t>
            </a:r>
          </a:p>
        </p:txBody>
      </p:sp>
      <p:pic>
        <p:nvPicPr>
          <p:cNvPr id="6" name="image02.jpg" descr="Fig 1 Map.jpg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867" y="108155"/>
            <a:ext cx="5554134" cy="5519003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5742039" y="5627158"/>
            <a:ext cx="622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+mj-lt"/>
              </a:rPr>
              <a:t>Sampling locations. Blue, apiaries with Argentine ants; yellow, apiaries with no ants. Red dots indicate known ant locations. Beekeepers have reported Argentine ant-induced hive mortality in areas from Gisborne northwards.</a:t>
            </a:r>
            <a:endParaRPr lang="en-US" dirty="0">
              <a:latin typeface="+mj-lt"/>
            </a:endParaRPr>
          </a:p>
        </p:txBody>
      </p:sp>
      <p:pic>
        <p:nvPicPr>
          <p:cNvPr id="8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5838"/>
            <a:ext cx="2813919" cy="6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0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eknowyourdreams.com/images/bee/bee-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856" y="3894347"/>
            <a:ext cx="2781164" cy="17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17559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Hive mortality</a:t>
            </a:r>
          </a:p>
        </p:txBody>
      </p:sp>
      <p:pic>
        <p:nvPicPr>
          <p:cNvPr id="4" name="image06.jpg" descr="Fig 3 Survival.jpg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1496" y="175598"/>
            <a:ext cx="5364314" cy="6449962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113641" y="6225451"/>
            <a:ext cx="60960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+mj-lt"/>
              </a:rPr>
              <a:t>Survival curves for honey bee hives in areas with or without Argentine ants. </a:t>
            </a:r>
          </a:p>
          <a:p>
            <a:r>
              <a:rPr lang="en-NZ" sz="1400" dirty="0">
                <a:latin typeface="+mj-lt"/>
              </a:rPr>
              <a:t>The coloured area around each line represents a 95% confidence interval.</a:t>
            </a:r>
            <a:endParaRPr lang="en-US" sz="1400" dirty="0">
              <a:latin typeface="+mj-lt"/>
            </a:endParaRPr>
          </a:p>
          <a:p>
            <a:endParaRPr lang="en-US" dirty="0"/>
          </a:p>
        </p:txBody>
      </p:sp>
      <p:pic>
        <p:nvPicPr>
          <p:cNvPr id="8" name="Picture 2" descr="https://upload.wikimedia.org/wikipedia/en/8/86/Vuw-logo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62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3567" y="6284350"/>
            <a:ext cx="2366301" cy="5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175" y="1501160"/>
            <a:ext cx="4112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Hive </a:t>
            </a:r>
            <a:r>
              <a:rPr lang="en-US" sz="2000" b="1" dirty="0">
                <a:latin typeface="+mj-lt"/>
              </a:rPr>
              <a:t>without ants </a:t>
            </a:r>
            <a:r>
              <a:rPr lang="en-US" sz="2000" dirty="0">
                <a:latin typeface="+mj-lt"/>
              </a:rPr>
              <a:t>had </a:t>
            </a:r>
            <a:r>
              <a:rPr lang="en-US" sz="2000" b="1" dirty="0">
                <a:latin typeface="+mj-lt"/>
              </a:rPr>
              <a:t>89.5% survival</a:t>
            </a:r>
            <a:r>
              <a:rPr lang="en-US" sz="2000" dirty="0">
                <a:latin typeface="+mj-lt"/>
              </a:rPr>
              <a:t> over 150 days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Hives </a:t>
            </a:r>
            <a:r>
              <a:rPr lang="en-US" sz="2000" b="1" dirty="0">
                <a:latin typeface="+mj-lt"/>
              </a:rPr>
              <a:t>with ants </a:t>
            </a:r>
            <a:r>
              <a:rPr lang="en-US" sz="2000" dirty="0">
                <a:latin typeface="+mj-lt"/>
              </a:rPr>
              <a:t>present had only </a:t>
            </a:r>
            <a:r>
              <a:rPr lang="en-US" sz="2000" b="1" dirty="0">
                <a:latin typeface="+mj-lt"/>
              </a:rPr>
              <a:t>52.8% survival </a:t>
            </a:r>
          </a:p>
        </p:txBody>
      </p:sp>
    </p:spTree>
    <p:extLst>
      <p:ext uri="{BB962C8B-B14F-4D97-AF65-F5344CB8AC3E}">
        <p14:creationId xmlns:p14="http://schemas.microsoft.com/office/powerpoint/2010/main" val="422439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47508</TotalTime>
  <Words>790</Words>
  <Application>Microsoft Office PowerPoint</Application>
  <PresentationFormat>Custom</PresentationFormat>
  <Paragraphs>121</Paragraphs>
  <Slides>14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Importance of the honey bee</vt:lpstr>
      <vt:lpstr>Apiculture in New Zealand</vt:lpstr>
      <vt:lpstr>Threats to honey bees</vt:lpstr>
      <vt:lpstr>Deformed wing virus</vt:lpstr>
      <vt:lpstr>Invasive Argentine ant (Linepithema humile) </vt:lpstr>
      <vt:lpstr>PowerPoint Presentation</vt:lpstr>
      <vt:lpstr>Investigation</vt:lpstr>
      <vt:lpstr>Hive mortality</vt:lpstr>
      <vt:lpstr>Viral infection</vt:lpstr>
      <vt:lpstr>Viral infection</vt:lpstr>
      <vt:lpstr>Easily spread</vt:lpstr>
      <vt:lpstr>Conclusions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Russell</dc:creator>
  <cp:lastModifiedBy>Niki Botes</cp:lastModifiedBy>
  <cp:revision>106</cp:revision>
  <dcterms:created xsi:type="dcterms:W3CDTF">2016-11-09T01:01:04Z</dcterms:created>
  <dcterms:modified xsi:type="dcterms:W3CDTF">2018-04-09T21:02:59Z</dcterms:modified>
</cp:coreProperties>
</file>